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s/slide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67" r:id="rId4"/>
    <p:sldId id="268" r:id="rId5"/>
    <p:sldId id="261" r:id="rId6"/>
    <p:sldId id="263" r:id="rId7"/>
    <p:sldId id="259" r:id="rId8"/>
    <p:sldId id="262" r:id="rId9"/>
    <p:sldId id="272" r:id="rId10"/>
    <p:sldId id="273" r:id="rId11"/>
    <p:sldId id="288" r:id="rId12"/>
    <p:sldId id="274" r:id="rId13"/>
    <p:sldId id="264" r:id="rId14"/>
    <p:sldId id="280" r:id="rId15"/>
    <p:sldId id="293" r:id="rId16"/>
    <p:sldId id="295" r:id="rId17"/>
    <p:sldId id="296" r:id="rId18"/>
    <p:sldId id="298" r:id="rId19"/>
    <p:sldId id="29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6B9"/>
    <a:srgbClr val="CD8B15"/>
    <a:srgbClr val="3C74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6D68E6-6A14-4E3D-89C2-5969EE2718BB}" type="datetimeFigureOut">
              <a:rPr lang="en-US" smtClean="0"/>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66BDD3-8D39-4608-8621-8E5FA0F307D8}" type="slidenum">
              <a:rPr lang="en-US" smtClean="0"/>
              <a:t>‹#›</a:t>
            </a:fld>
            <a:endParaRPr lang="en-US"/>
          </a:p>
        </p:txBody>
      </p:sp>
    </p:spTree>
    <p:extLst>
      <p:ext uri="{BB962C8B-B14F-4D97-AF65-F5344CB8AC3E}">
        <p14:creationId xmlns:p14="http://schemas.microsoft.com/office/powerpoint/2010/main" val="15574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6BDD3-8D39-4608-8621-8E5FA0F307D8}" type="slidenum">
              <a:rPr lang="en-US" smtClean="0"/>
              <a:t>1</a:t>
            </a:fld>
            <a:endParaRPr lang="en-US"/>
          </a:p>
        </p:txBody>
      </p:sp>
    </p:spTree>
    <p:extLst>
      <p:ext uri="{BB962C8B-B14F-4D97-AF65-F5344CB8AC3E}">
        <p14:creationId xmlns:p14="http://schemas.microsoft.com/office/powerpoint/2010/main" val="395383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6BDD3-8D39-4608-8621-8E5FA0F307D8}" type="slidenum">
              <a:rPr lang="en-US" smtClean="0"/>
              <a:t>13</a:t>
            </a:fld>
            <a:endParaRPr lang="en-US"/>
          </a:p>
        </p:txBody>
      </p:sp>
    </p:spTree>
    <p:extLst>
      <p:ext uri="{BB962C8B-B14F-4D97-AF65-F5344CB8AC3E}">
        <p14:creationId xmlns:p14="http://schemas.microsoft.com/office/powerpoint/2010/main" val="384631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6BDD3-8D39-4608-8621-8E5FA0F307D8}" type="slidenum">
              <a:rPr lang="en-US" smtClean="0"/>
              <a:t>14</a:t>
            </a:fld>
            <a:endParaRPr lang="en-US"/>
          </a:p>
        </p:txBody>
      </p:sp>
    </p:spTree>
    <p:extLst>
      <p:ext uri="{BB962C8B-B14F-4D97-AF65-F5344CB8AC3E}">
        <p14:creationId xmlns:p14="http://schemas.microsoft.com/office/powerpoint/2010/main" val="1516012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81A21E-E235-4857-9210-DCBF1D5B6A79}"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26097-0012-45C1-ABA8-DA7CC553D06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1A21E-E235-4857-9210-DCBF1D5B6A79}"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26097-0012-45C1-ABA8-DA7CC553D06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1A21E-E235-4857-9210-DCBF1D5B6A79}"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26097-0012-45C1-ABA8-DA7CC553D06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1A21E-E235-4857-9210-DCBF1D5B6A79}"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26097-0012-45C1-ABA8-DA7CC553D06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81A21E-E235-4857-9210-DCBF1D5B6A79}"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26097-0012-45C1-ABA8-DA7CC553D06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81A21E-E235-4857-9210-DCBF1D5B6A79}"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26097-0012-45C1-ABA8-DA7CC553D06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81A21E-E235-4857-9210-DCBF1D5B6A79}" type="datetimeFigureOut">
              <a:rPr lang="en-US" smtClean="0"/>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26097-0012-45C1-ABA8-DA7CC553D06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81A21E-E235-4857-9210-DCBF1D5B6A79}" type="datetimeFigureOut">
              <a:rPr lang="en-US" smtClean="0"/>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26097-0012-45C1-ABA8-DA7CC553D06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1A21E-E235-4857-9210-DCBF1D5B6A79}" type="datetimeFigureOut">
              <a:rPr lang="en-US" smtClean="0"/>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26097-0012-45C1-ABA8-DA7CC553D06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1A21E-E235-4857-9210-DCBF1D5B6A79}"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26097-0012-45C1-ABA8-DA7CC553D06C}"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681A21E-E235-4857-9210-DCBF1D5B6A79}" type="datetimeFigureOut">
              <a:rPr lang="en-US" smtClean="0"/>
              <a:t>9/3/2015</a:t>
            </a:fld>
            <a:endParaRPr lang="en-US"/>
          </a:p>
        </p:txBody>
      </p:sp>
      <p:sp>
        <p:nvSpPr>
          <p:cNvPr id="9" name="Slide Number Placeholder 8"/>
          <p:cNvSpPr>
            <a:spLocks noGrp="1"/>
          </p:cNvSpPr>
          <p:nvPr>
            <p:ph type="sldNum" sz="quarter" idx="11"/>
          </p:nvPr>
        </p:nvSpPr>
        <p:spPr/>
        <p:txBody>
          <a:bodyPr/>
          <a:lstStyle/>
          <a:p>
            <a:fld id="{C7A26097-0012-45C1-ABA8-DA7CC553D06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7A26097-0012-45C1-ABA8-DA7CC553D06C}"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681A21E-E235-4857-9210-DCBF1D5B6A79}" type="datetimeFigureOut">
              <a:rPr lang="en-US" smtClean="0"/>
              <a:t>9/3/2015</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4.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4.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32.jpeg"/><Relationship Id="rId5" Type="http://schemas.openxmlformats.org/officeDocument/2006/relationships/hyperlink" Target="http://www.google.com/url?sa=i&amp;rct=j&amp;q=&amp;esrc=s&amp;source=images&amp;cd=&amp;cad=rja&amp;uact=8&amp;ved=0CAcQjRxqFQoTCJDqqJuI48YCFRISkgodH9IKAw&amp;url=http://www.connectourfuture.org/increase-housing-choices/&amp;ei=hW2pVdCTHpKkyASfpKsY&amp;bvm=bv.98197061,d.aWw&amp;psig=AFQjCNEvy8_tTemcFjbJu2Nogon7q6V_Qg&amp;ust=1437253336296836" TargetMode="External"/><Relationship Id="rId4"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4.png"/><Relationship Id="rId5" Type="http://schemas.openxmlformats.org/officeDocument/2006/relationships/image" Target="../media/image33.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6.wav"/><Relationship Id="rId1" Type="http://schemas.microsoft.com/office/2007/relationships/media" Target="../media/media16.wav"/><Relationship Id="rId5" Type="http://schemas.openxmlformats.org/officeDocument/2006/relationships/image" Target="../media/image4.pn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5" Type="http://schemas.openxmlformats.org/officeDocument/2006/relationships/image" Target="../media/image4.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9.wav"/><Relationship Id="rId1" Type="http://schemas.microsoft.com/office/2007/relationships/media" Target="../media/media19.wav"/><Relationship Id="rId5" Type="http://schemas.openxmlformats.org/officeDocument/2006/relationships/image" Target="../media/image36.png"/><Relationship Id="rId4" Type="http://schemas.openxmlformats.org/officeDocument/2006/relationships/hyperlink" Target="http://compplan.kitsapgov.com/Pages/home.aspx"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audio" Target="../media/media5.wav"/><Relationship Id="rId7" Type="http://schemas.openxmlformats.org/officeDocument/2006/relationships/oleObject" Target="../embeddings/oleObject2.bin"/><Relationship Id="rId2" Type="http://schemas.microsoft.com/office/2007/relationships/media" Target="../media/media5.wav"/><Relationship Id="rId1" Type="http://schemas.openxmlformats.org/officeDocument/2006/relationships/vmlDrawing" Target="../drawings/vmlDrawing1.vml"/><Relationship Id="rId6" Type="http://schemas.openxmlformats.org/officeDocument/2006/relationships/image" Target="../media/image10.emf"/><Relationship Id="rId11" Type="http://schemas.openxmlformats.org/officeDocument/2006/relationships/image" Target="../media/image4.png"/><Relationship Id="rId5" Type="http://schemas.openxmlformats.org/officeDocument/2006/relationships/oleObject" Target="../embeddings/oleObject1.bin"/><Relationship Id="rId10" Type="http://schemas.openxmlformats.org/officeDocument/2006/relationships/image" Target="../media/image13.png"/><Relationship Id="rId4" Type="http://schemas.openxmlformats.org/officeDocument/2006/relationships/slideLayout" Target="../slideLayouts/slideLayout6.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22.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hyperlink" Target="http://compplan.kitsapgov.com/Pages/home.aspx" TargetMode="Externa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fontScale="90000"/>
          </a:bodyPr>
          <a:lstStyle/>
          <a:p>
            <a:pPr algn="ctr"/>
            <a:r>
              <a:rPr lang="en-US" sz="4800" dirty="0" smtClean="0"/>
              <a:t>Kitsap County Comprehensive Plan Update</a:t>
            </a:r>
            <a:endParaRPr lang="en-US" sz="48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831371"/>
            <a:ext cx="1076325" cy="88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G:\DCD\DATA\DCD02-Comm_Planning\Comp Plan 2016 Update\Logos\kitsap2035_logo_HiRe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715000"/>
            <a:ext cx="3077525" cy="969054"/>
          </a:xfrm>
          <a:prstGeom prst="rect">
            <a:avLst/>
          </a:prstGeom>
          <a:noFill/>
          <a:extLst>
            <a:ext uri="{909E8E84-426E-40DD-AFC4-6F175D3DCCD1}">
              <a14:hiddenFill xmlns:a14="http://schemas.microsoft.com/office/drawing/2010/main">
                <a:solidFill>
                  <a:srgbClr val="FFFFFF"/>
                </a:solidFill>
              </a14:hiddenFill>
            </a:ext>
          </a:extLst>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72200" y="5968235"/>
            <a:ext cx="609600" cy="609600"/>
          </a:xfrm>
          <a:prstGeom prst="rect">
            <a:avLst/>
          </a:prstGeom>
        </p:spPr>
      </p:pic>
    </p:spTree>
    <p:extLst>
      <p:ext uri="{BB962C8B-B14F-4D97-AF65-F5344CB8AC3E}">
        <p14:creationId xmlns:p14="http://schemas.microsoft.com/office/powerpoint/2010/main" val="4006752189"/>
      </p:ext>
    </p:extLst>
  </p:cSld>
  <p:clrMapOvr>
    <a:masterClrMapping/>
  </p:clrMapOvr>
  <p:transition spd="slow" advClick="0" advTm="1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3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7620000" cy="1143000"/>
          </a:xfrm>
        </p:spPr>
        <p:txBody>
          <a:bodyPr/>
          <a:lstStyle/>
          <a:p>
            <a:r>
              <a:rPr lang="en-US" dirty="0" smtClean="0"/>
              <a:t>Buildable Lands Report</a:t>
            </a:r>
            <a:endParaRPr lang="en-US" dirty="0"/>
          </a:p>
        </p:txBody>
      </p:sp>
      <p:pic>
        <p:nvPicPr>
          <p:cNvPr id="14338" name="Picture 2"/>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685800" y="1447800"/>
            <a:ext cx="300297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descr="G:\DCD\DATA\DCD02-Comm_Planning\Comp Plan 2016 Update\Logos\kitsap2035_logo_HiR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6096000"/>
            <a:ext cx="2097088" cy="66033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1" y="962673"/>
            <a:ext cx="3611302" cy="498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5486400"/>
            <a:ext cx="3581400" cy="646331"/>
          </a:xfrm>
          <a:prstGeom prst="rect">
            <a:avLst/>
          </a:prstGeom>
          <a:noFill/>
        </p:spPr>
        <p:txBody>
          <a:bodyPr wrap="square" rtlCol="0">
            <a:spAutoFit/>
          </a:bodyPr>
          <a:lstStyle/>
          <a:p>
            <a:pPr algn="ctr"/>
            <a:r>
              <a:rPr lang="en-US" dirty="0" smtClean="0"/>
              <a:t>Submitted to the WA State Dept of Commerce on June 30, 2015</a:t>
            </a:r>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257800" y="6096000"/>
            <a:ext cx="609600" cy="609600"/>
          </a:xfrm>
          <a:prstGeom prst="rect">
            <a:avLst/>
          </a:prstGeom>
        </p:spPr>
      </p:pic>
    </p:spTree>
    <p:extLst>
      <p:ext uri="{BB962C8B-B14F-4D97-AF65-F5344CB8AC3E}">
        <p14:creationId xmlns:p14="http://schemas.microsoft.com/office/powerpoint/2010/main" val="249265017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1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Comprehensive Plan Policy Document: </a:t>
            </a:r>
            <a:r>
              <a:rPr lang="en-US" sz="3600" dirty="0" smtClean="0"/>
              <a:t>Goals, Policies and Strategies (GPS)</a:t>
            </a:r>
            <a:endParaRPr lang="en-US" sz="3600" dirty="0"/>
          </a:p>
        </p:txBody>
      </p:sp>
      <p:sp>
        <p:nvSpPr>
          <p:cNvPr id="3" name="Content Placeholder 2"/>
          <p:cNvSpPr>
            <a:spLocks noGrp="1"/>
          </p:cNvSpPr>
          <p:nvPr>
            <p:ph sz="half" idx="1"/>
          </p:nvPr>
        </p:nvSpPr>
        <p:spPr/>
        <p:txBody>
          <a:bodyPr>
            <a:normAutofit fontScale="55000" lnSpcReduction="20000"/>
          </a:bodyPr>
          <a:lstStyle/>
          <a:p>
            <a:endParaRPr lang="en-US" b="1" dirty="0" smtClean="0"/>
          </a:p>
          <a:p>
            <a:endParaRPr lang="en-US" b="1" dirty="0"/>
          </a:p>
          <a:p>
            <a:r>
              <a:rPr lang="en-US" sz="2900" b="1" dirty="0" smtClean="0"/>
              <a:t>GOAL:</a:t>
            </a:r>
            <a:r>
              <a:rPr lang="en-US" sz="2900" dirty="0" smtClean="0"/>
              <a:t> </a:t>
            </a:r>
            <a:r>
              <a:rPr lang="en-US" sz="2900" dirty="0"/>
              <a:t>most commonly known as an aspiration or vision. It’s a broad idea of </a:t>
            </a:r>
            <a:r>
              <a:rPr lang="en-US" sz="2900" b="1" u="sng" dirty="0"/>
              <a:t>WHAT</a:t>
            </a:r>
            <a:r>
              <a:rPr lang="en-US" sz="2900" dirty="0"/>
              <a:t> you want.  </a:t>
            </a:r>
          </a:p>
          <a:p>
            <a:endParaRPr lang="en-US" sz="2900" b="1" dirty="0" smtClean="0"/>
          </a:p>
          <a:p>
            <a:r>
              <a:rPr lang="en-US" sz="2900" b="1" dirty="0" smtClean="0"/>
              <a:t>POLICY</a:t>
            </a:r>
            <a:r>
              <a:rPr lang="en-US" sz="2900" dirty="0" smtClean="0"/>
              <a:t>: </a:t>
            </a:r>
            <a:r>
              <a:rPr lang="en-US" sz="2900" dirty="0"/>
              <a:t>This is </a:t>
            </a:r>
            <a:r>
              <a:rPr lang="en-US" sz="2900" b="1" u="sng" dirty="0"/>
              <a:t>HOW</a:t>
            </a:r>
            <a:r>
              <a:rPr lang="en-US" sz="2900" dirty="0"/>
              <a:t> we think we can achieve the goals.  The policy is an approach to the goal that we can measure and evaluate to track progress or see where we need to reevaluate the way in which we try to accomplish the goal.  </a:t>
            </a:r>
          </a:p>
          <a:p>
            <a:endParaRPr lang="en-US" sz="2900" b="1" dirty="0" smtClean="0"/>
          </a:p>
          <a:p>
            <a:r>
              <a:rPr lang="en-US" sz="2900" b="1" dirty="0" smtClean="0"/>
              <a:t>STRATEGY</a:t>
            </a:r>
            <a:r>
              <a:rPr lang="en-US" sz="2900" dirty="0" smtClean="0"/>
              <a:t>: </a:t>
            </a:r>
            <a:r>
              <a:rPr lang="en-US" sz="2900" dirty="0"/>
              <a:t>The strategy translates our thoughts into </a:t>
            </a:r>
            <a:r>
              <a:rPr lang="en-US" sz="2900" b="1" u="sng" dirty="0"/>
              <a:t>ACTION</a:t>
            </a:r>
            <a:r>
              <a:rPr lang="en-US" sz="2900" dirty="0"/>
              <a:t>.  It identifies and coordinates the people, resources, money and time frame of completing a policy and incorporates measurements for future evaluation.  </a:t>
            </a:r>
          </a:p>
          <a:p>
            <a:endParaRPr lang="en-US" dirty="0"/>
          </a:p>
        </p:txBody>
      </p:sp>
      <p:pic>
        <p:nvPicPr>
          <p:cNvPr id="18434"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943475" y="2531269"/>
            <a:ext cx="260985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00" y="5562600"/>
            <a:ext cx="609600" cy="609600"/>
          </a:xfrm>
          <a:prstGeom prst="rect">
            <a:avLst/>
          </a:prstGeom>
        </p:spPr>
      </p:pic>
    </p:spTree>
    <p:extLst>
      <p:ext uri="{BB962C8B-B14F-4D97-AF65-F5344CB8AC3E}">
        <p14:creationId xmlns:p14="http://schemas.microsoft.com/office/powerpoint/2010/main" val="425144256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4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Review Team (IRT)</a:t>
            </a:r>
            <a:endParaRPr lang="en-US" dirty="0"/>
          </a:p>
        </p:txBody>
      </p:sp>
      <p:sp>
        <p:nvSpPr>
          <p:cNvPr id="3" name="Content Placeholder 2"/>
          <p:cNvSpPr>
            <a:spLocks noGrp="1"/>
          </p:cNvSpPr>
          <p:nvPr>
            <p:ph sz="half" idx="1"/>
          </p:nvPr>
        </p:nvSpPr>
        <p:spPr>
          <a:xfrm>
            <a:off x="533400" y="1295400"/>
            <a:ext cx="7086600" cy="1130808"/>
          </a:xfrm>
          <a:solidFill>
            <a:schemeClr val="bg2">
              <a:lumMod val="60000"/>
              <a:lumOff val="40000"/>
            </a:schemeClr>
          </a:solidFill>
        </p:spPr>
        <p:txBody>
          <a:bodyPr>
            <a:normAutofit fontScale="70000" lnSpcReduction="20000"/>
          </a:bodyPr>
          <a:lstStyle/>
          <a:p>
            <a:pPr marL="114300" indent="0" algn="ctr">
              <a:buNone/>
            </a:pPr>
            <a:r>
              <a:rPr lang="en-US" b="1" dirty="0" smtClean="0"/>
              <a:t>“A </a:t>
            </a:r>
            <a:r>
              <a:rPr lang="en-US" b="1" dirty="0"/>
              <a:t>strong, interdisciplinary team will be required to review and revise the existing Comprehensive Plan.  As the Plan touches almost all aspects of County operations, the team will draw from a large number of program disciplines</a:t>
            </a:r>
            <a:r>
              <a:rPr lang="en-US" b="1" dirty="0" smtClean="0"/>
              <a:t>.” </a:t>
            </a:r>
            <a:endParaRPr lang="en-US" b="1" dirty="0"/>
          </a:p>
        </p:txBody>
      </p:sp>
      <p:sp>
        <p:nvSpPr>
          <p:cNvPr id="5" name="TextBox 4"/>
          <p:cNvSpPr txBox="1"/>
          <p:nvPr/>
        </p:nvSpPr>
        <p:spPr>
          <a:xfrm>
            <a:off x="533400" y="2563869"/>
            <a:ext cx="5715001" cy="4093428"/>
          </a:xfrm>
          <a:prstGeom prst="rect">
            <a:avLst/>
          </a:prstGeom>
          <a:solidFill>
            <a:schemeClr val="accent2">
              <a:lumMod val="60000"/>
              <a:lumOff val="40000"/>
            </a:schemeClr>
          </a:solidFill>
        </p:spPr>
        <p:txBody>
          <a:bodyPr wrap="square" numCol="2" rtlCol="0">
            <a:spAutoFit/>
          </a:bodyPr>
          <a:lstStyle/>
          <a:p>
            <a:pPr marL="285750" indent="-285750">
              <a:buFont typeface="Arial" panose="020B0604020202020204" pitchFamily="34" charset="0"/>
              <a:buChar char="•"/>
            </a:pPr>
            <a:r>
              <a:rPr lang="en-US" sz="2000" dirty="0" smtClean="0"/>
              <a:t>Dept. of Community Development</a:t>
            </a:r>
          </a:p>
          <a:p>
            <a:pPr marL="285750" indent="-285750">
              <a:buFont typeface="Arial" panose="020B0604020202020204" pitchFamily="34" charset="0"/>
              <a:buChar char="•"/>
            </a:pPr>
            <a:r>
              <a:rPr lang="en-US" sz="2000" dirty="0" smtClean="0"/>
              <a:t>Commissioner’s Office</a:t>
            </a:r>
          </a:p>
          <a:p>
            <a:pPr marL="285750" indent="-285750">
              <a:buFont typeface="Arial" panose="020B0604020202020204" pitchFamily="34" charset="0"/>
              <a:buChar char="•"/>
            </a:pPr>
            <a:r>
              <a:rPr lang="en-US" sz="2000" dirty="0" smtClean="0"/>
              <a:t>Kitsap Public Health District</a:t>
            </a:r>
          </a:p>
          <a:p>
            <a:pPr marL="285750" indent="-285750">
              <a:buFont typeface="Arial" panose="020B0604020202020204" pitchFamily="34" charset="0"/>
              <a:buChar char="•"/>
            </a:pPr>
            <a:r>
              <a:rPr lang="en-US" sz="2000" dirty="0" smtClean="0"/>
              <a:t>Public Works -Transportation</a:t>
            </a:r>
          </a:p>
          <a:p>
            <a:pPr marL="285750" indent="-285750">
              <a:buFont typeface="Arial" panose="020B0604020202020204" pitchFamily="34" charset="0"/>
              <a:buChar char="•"/>
            </a:pPr>
            <a:r>
              <a:rPr lang="en-US" sz="2000" dirty="0"/>
              <a:t>Public Works -</a:t>
            </a:r>
            <a:r>
              <a:rPr lang="en-US" sz="2000" dirty="0" smtClean="0"/>
              <a:t>Sewer Utility</a:t>
            </a:r>
          </a:p>
          <a:p>
            <a:pPr marL="285750" indent="-285750">
              <a:buFont typeface="Arial" panose="020B0604020202020204" pitchFamily="34" charset="0"/>
              <a:buChar char="•"/>
            </a:pPr>
            <a:r>
              <a:rPr lang="en-US" sz="2000" dirty="0"/>
              <a:t>Public Works -</a:t>
            </a:r>
            <a:r>
              <a:rPr lang="en-US" sz="2000" dirty="0" smtClean="0"/>
              <a:t>Clean Water Kitsap</a:t>
            </a:r>
          </a:p>
          <a:p>
            <a:pPr marL="285750" indent="-285750">
              <a:buFont typeface="Arial" panose="020B0604020202020204" pitchFamily="34" charset="0"/>
              <a:buChar char="•"/>
            </a:pPr>
            <a:r>
              <a:rPr lang="en-US" sz="2000" dirty="0"/>
              <a:t>Public Works -</a:t>
            </a:r>
            <a:r>
              <a:rPr lang="en-US" sz="2000" dirty="0" smtClean="0"/>
              <a:t>Solid Waste</a:t>
            </a:r>
          </a:p>
          <a:p>
            <a:pPr marL="285750" indent="-285750">
              <a:buFont typeface="Arial" panose="020B0604020202020204" pitchFamily="34" charset="0"/>
              <a:buChar char="•"/>
            </a:pPr>
            <a:r>
              <a:rPr lang="en-US" sz="2000" dirty="0" smtClean="0"/>
              <a:t>Kitsap Transit</a:t>
            </a:r>
          </a:p>
          <a:p>
            <a:pPr marL="285750" indent="-285750">
              <a:buFont typeface="Arial" panose="020B0604020202020204" pitchFamily="34" charset="0"/>
              <a:buChar char="•"/>
            </a:pPr>
            <a:r>
              <a:rPr lang="en-US" sz="2000" dirty="0" smtClean="0"/>
              <a:t>Human Services</a:t>
            </a:r>
          </a:p>
          <a:p>
            <a:pPr marL="285750" indent="-285750">
              <a:buFont typeface="Arial" panose="020B0604020202020204" pitchFamily="34" charset="0"/>
              <a:buChar char="•"/>
            </a:pPr>
            <a:r>
              <a:rPr lang="en-US" sz="2000" dirty="0" smtClean="0"/>
              <a:t>Parks and Recreation</a:t>
            </a:r>
          </a:p>
          <a:p>
            <a:pPr marL="285750" indent="-285750">
              <a:buFont typeface="Arial" panose="020B0604020202020204" pitchFamily="34" charset="0"/>
              <a:buChar char="•"/>
            </a:pPr>
            <a:r>
              <a:rPr lang="en-US" sz="2000" dirty="0" smtClean="0"/>
              <a:t>Housing</a:t>
            </a:r>
          </a:p>
          <a:p>
            <a:pPr marL="285750" indent="-285750">
              <a:buFont typeface="Arial" panose="020B0604020202020204" pitchFamily="34" charset="0"/>
              <a:buChar char="•"/>
            </a:pPr>
            <a:r>
              <a:rPr lang="en-US" sz="2000" dirty="0" smtClean="0"/>
              <a:t>Kitsap Economic Development Alliance </a:t>
            </a:r>
          </a:p>
          <a:p>
            <a:pPr marL="285750" indent="-285750">
              <a:buFont typeface="Arial" panose="020B0604020202020204" pitchFamily="34" charset="0"/>
              <a:buChar char="•"/>
            </a:pPr>
            <a:r>
              <a:rPr lang="en-US" sz="2000" dirty="0" smtClean="0"/>
              <a:t>Legal</a:t>
            </a:r>
          </a:p>
          <a:p>
            <a:pPr marL="285750" indent="-285750">
              <a:buFont typeface="Arial" panose="020B0604020202020204" pitchFamily="34" charset="0"/>
              <a:buChar char="•"/>
            </a:pPr>
            <a:r>
              <a:rPr lang="en-US" sz="2000" dirty="0" smtClean="0"/>
              <a:t>Sheriff</a:t>
            </a:r>
          </a:p>
          <a:p>
            <a:pPr marL="285750" indent="-285750">
              <a:buFont typeface="Arial" panose="020B0604020202020204" pitchFamily="34" charset="0"/>
              <a:buChar char="•"/>
            </a:pPr>
            <a:r>
              <a:rPr lang="en-US" sz="2000" dirty="0" smtClean="0"/>
              <a:t>Information Services</a:t>
            </a:r>
          </a:p>
          <a:p>
            <a:pPr marL="285750" indent="-285750">
              <a:buFont typeface="Arial" panose="020B0604020202020204" pitchFamily="34" charset="0"/>
              <a:buChar char="•"/>
            </a:pPr>
            <a:r>
              <a:rPr lang="en-US" sz="2000" dirty="0" smtClean="0"/>
              <a:t>Fire Marshal</a:t>
            </a:r>
          </a:p>
          <a:p>
            <a:pPr marL="285750" indent="-285750">
              <a:buFont typeface="Arial" panose="020B0604020202020204" pitchFamily="34" charset="0"/>
              <a:buChar char="•"/>
            </a:pPr>
            <a:r>
              <a:rPr lang="en-US" sz="2000" dirty="0" smtClean="0"/>
              <a:t>Kitsap Public Utilities District</a:t>
            </a:r>
            <a:endParaRPr lang="en-US" sz="2000" dirty="0"/>
          </a:p>
        </p:txBody>
      </p:sp>
      <p:pic>
        <p:nvPicPr>
          <p:cNvPr id="15362" name="Picture 2" descr="G:\DCD\DATA\DCD02-Comm_Planning\Comp Plan 2016 Update\Logos\kitsap2035_logo_HiR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5683" y="6254208"/>
            <a:ext cx="1762270" cy="554905"/>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42018" y="5029200"/>
            <a:ext cx="609600" cy="609600"/>
          </a:xfrm>
          <a:prstGeom prst="rect">
            <a:avLst/>
          </a:prstGeom>
        </p:spPr>
      </p:pic>
    </p:spTree>
    <p:extLst>
      <p:ext uri="{BB962C8B-B14F-4D97-AF65-F5344CB8AC3E}">
        <p14:creationId xmlns:p14="http://schemas.microsoft.com/office/powerpoint/2010/main" val="178720924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6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515" y="381000"/>
            <a:ext cx="2895600" cy="1077218"/>
          </a:xfrm>
          <a:prstGeom prst="rect">
            <a:avLst/>
          </a:prstGeom>
          <a:noFill/>
        </p:spPr>
        <p:txBody>
          <a:bodyPr wrap="square" rtlCol="0">
            <a:spAutoFit/>
          </a:bodyPr>
          <a:lstStyle/>
          <a:p>
            <a:pPr algn="ctr"/>
            <a:r>
              <a:rPr lang="en-US" sz="3200" b="1" dirty="0" smtClean="0">
                <a:solidFill>
                  <a:srgbClr val="002060"/>
                </a:solidFill>
              </a:rPr>
              <a:t>Sub-Area Plans</a:t>
            </a:r>
          </a:p>
          <a:p>
            <a:pPr algn="ctr"/>
            <a:r>
              <a:rPr lang="en-US" sz="3200" b="1" dirty="0" smtClean="0">
                <a:solidFill>
                  <a:srgbClr val="002060"/>
                </a:solidFill>
              </a:rPr>
              <a:t>Updates </a:t>
            </a:r>
            <a:endParaRPr lang="en-US" sz="3200" b="1" dirty="0">
              <a:solidFill>
                <a:srgbClr val="002060"/>
              </a:solidFill>
            </a:endParaRPr>
          </a:p>
        </p:txBody>
      </p:sp>
      <p:sp>
        <p:nvSpPr>
          <p:cNvPr id="8" name="TextBox 7"/>
          <p:cNvSpPr txBox="1"/>
          <p:nvPr/>
        </p:nvSpPr>
        <p:spPr>
          <a:xfrm>
            <a:off x="211224" y="1752600"/>
            <a:ext cx="2895600" cy="3970318"/>
          </a:xfrm>
          <a:prstGeom prst="rect">
            <a:avLst/>
          </a:prstGeom>
          <a:noFill/>
        </p:spPr>
        <p:txBody>
          <a:bodyPr wrap="square" rtlCol="0">
            <a:spAutoFit/>
          </a:bodyPr>
          <a:lstStyle/>
          <a:p>
            <a:r>
              <a:rPr lang="en-US" sz="1600" b="1" dirty="0" smtClean="0"/>
              <a:t>UGA Plans</a:t>
            </a:r>
          </a:p>
          <a:p>
            <a:r>
              <a:rPr lang="en-US" sz="1600" dirty="0" smtClean="0"/>
              <a:t>Silverdale</a:t>
            </a:r>
          </a:p>
          <a:p>
            <a:r>
              <a:rPr lang="en-US" sz="1600" dirty="0" smtClean="0"/>
              <a:t>Kingston</a:t>
            </a:r>
          </a:p>
          <a:p>
            <a:r>
              <a:rPr lang="en-US" sz="1600" dirty="0" smtClean="0"/>
              <a:t>Gorst</a:t>
            </a:r>
          </a:p>
          <a:p>
            <a:r>
              <a:rPr lang="en-US" sz="1600" dirty="0" smtClean="0"/>
              <a:t>Poulsbo</a:t>
            </a:r>
          </a:p>
          <a:p>
            <a:endParaRPr lang="en-US" sz="1600" dirty="0"/>
          </a:p>
          <a:p>
            <a:r>
              <a:rPr lang="en-US" sz="1600" b="1" dirty="0" smtClean="0"/>
              <a:t>LAMIRD* Plans</a:t>
            </a:r>
          </a:p>
          <a:p>
            <a:r>
              <a:rPr lang="en-US" sz="1600" dirty="0" smtClean="0"/>
              <a:t>Suquamish</a:t>
            </a:r>
          </a:p>
          <a:p>
            <a:r>
              <a:rPr lang="en-US" sz="1600" dirty="0" smtClean="0"/>
              <a:t>Keyport</a:t>
            </a:r>
          </a:p>
          <a:p>
            <a:r>
              <a:rPr lang="en-US" sz="1600" dirty="0" smtClean="0"/>
              <a:t>Manchester</a:t>
            </a:r>
          </a:p>
          <a:p>
            <a:endParaRPr lang="en-US" sz="1600" dirty="0"/>
          </a:p>
          <a:p>
            <a:r>
              <a:rPr lang="en-US" sz="1600" b="1" dirty="0" smtClean="0"/>
              <a:t>Community Plan</a:t>
            </a:r>
          </a:p>
          <a:p>
            <a:r>
              <a:rPr lang="en-US" sz="1600" dirty="0" smtClean="0"/>
              <a:t>Illahee</a:t>
            </a:r>
          </a:p>
          <a:p>
            <a:endParaRPr lang="en-US" sz="1600" dirty="0"/>
          </a:p>
          <a:p>
            <a:r>
              <a:rPr lang="en-US" sz="1400" b="1" dirty="0" smtClean="0"/>
              <a:t>*Limited Area of More Intensive Rural Development</a:t>
            </a:r>
            <a:endParaRPr lang="en-US" sz="1400" b="1" dirty="0"/>
          </a:p>
        </p:txBody>
      </p:sp>
      <p:pic>
        <p:nvPicPr>
          <p:cNvPr id="4122"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8682" y="152400"/>
            <a:ext cx="4796118" cy="639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3"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874718"/>
            <a:ext cx="1963737"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945582" y="5555486"/>
            <a:ext cx="609600" cy="609600"/>
          </a:xfrm>
          <a:prstGeom prst="rect">
            <a:avLst/>
          </a:prstGeom>
        </p:spPr>
      </p:pic>
    </p:spTree>
    <p:extLst>
      <p:ext uri="{BB962C8B-B14F-4D97-AF65-F5344CB8AC3E}">
        <p14:creationId xmlns:p14="http://schemas.microsoft.com/office/powerpoint/2010/main" val="315011724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7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Land Use Alternatives </a:t>
            </a:r>
            <a:endParaRPr lang="en-US" dirty="0"/>
          </a:p>
        </p:txBody>
      </p:sp>
      <p:sp>
        <p:nvSpPr>
          <p:cNvPr id="6" name="Content Placeholder 5"/>
          <p:cNvSpPr>
            <a:spLocks noGrp="1"/>
          </p:cNvSpPr>
          <p:nvPr>
            <p:ph sz="half" idx="1"/>
          </p:nvPr>
        </p:nvSpPr>
        <p:spPr>
          <a:xfrm>
            <a:off x="304800" y="1490442"/>
            <a:ext cx="3657600" cy="5062758"/>
          </a:xfrm>
        </p:spPr>
        <p:txBody>
          <a:bodyPr>
            <a:normAutofit fontScale="92500" lnSpcReduction="10000"/>
          </a:bodyPr>
          <a:lstStyle/>
          <a:p>
            <a:r>
              <a:rPr lang="en-US" b="1" dirty="0" smtClean="0"/>
              <a:t>Alternative 1: No Action</a:t>
            </a:r>
          </a:p>
          <a:p>
            <a:pPr lvl="1"/>
            <a:r>
              <a:rPr lang="en-US" dirty="0" smtClean="0"/>
              <a:t>Current Plan</a:t>
            </a:r>
          </a:p>
          <a:p>
            <a:r>
              <a:rPr lang="en-US" b="1" dirty="0" smtClean="0"/>
              <a:t>Alternative 2: Whole Community</a:t>
            </a:r>
          </a:p>
          <a:p>
            <a:pPr lvl="1"/>
            <a:r>
              <a:rPr lang="en-US" dirty="0" smtClean="0"/>
              <a:t>Reflects Guiding Principles and GMA Directives</a:t>
            </a:r>
          </a:p>
          <a:p>
            <a:r>
              <a:rPr lang="en-US" b="1" dirty="0" smtClean="0"/>
              <a:t>Alternative 3: All Inclusive </a:t>
            </a:r>
          </a:p>
          <a:p>
            <a:pPr lvl="1"/>
            <a:r>
              <a:rPr lang="en-US" dirty="0" smtClean="0"/>
              <a:t>Most Possible Changes; All Reclassification Requests.</a:t>
            </a:r>
          </a:p>
          <a:p>
            <a:pPr lvl="1"/>
            <a:endParaRPr lang="en-US" dirty="0"/>
          </a:p>
        </p:txBody>
      </p:sp>
      <p:pic>
        <p:nvPicPr>
          <p:cNvPr id="14340" name="Picture 4" descr="http://www.connectourfuture.org/wp-content/uploads/2015/01/Land-Use-Modeling-header-600x40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600200"/>
            <a:ext cx="3812960" cy="25419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98145" y="4495800"/>
            <a:ext cx="3733800" cy="2031325"/>
          </a:xfrm>
          <a:prstGeom prst="rect">
            <a:avLst/>
          </a:prstGeom>
          <a:solidFill>
            <a:schemeClr val="bg2">
              <a:lumMod val="60000"/>
              <a:lumOff val="40000"/>
            </a:schemeClr>
          </a:solidFill>
        </p:spPr>
        <p:txBody>
          <a:bodyPr wrap="square" rtlCol="0">
            <a:spAutoFit/>
          </a:bodyPr>
          <a:lstStyle/>
          <a:p>
            <a:r>
              <a:rPr lang="en-US" b="1" dirty="0" smtClean="0"/>
              <a:t>Amendments in All Alternatives: </a:t>
            </a:r>
          </a:p>
          <a:p>
            <a:pPr marL="285750" indent="-285750">
              <a:buFont typeface="Arial" panose="020B0604020202020204" pitchFamily="34" charset="0"/>
              <a:buChar char="•"/>
            </a:pPr>
            <a:r>
              <a:rPr lang="en-US" dirty="0" smtClean="0"/>
              <a:t>Tribal Property Corrections</a:t>
            </a:r>
          </a:p>
          <a:p>
            <a:pPr marL="285750" indent="-285750">
              <a:buFont typeface="Arial" panose="020B0604020202020204" pitchFamily="34" charset="0"/>
              <a:buChar char="•"/>
            </a:pPr>
            <a:r>
              <a:rPr lang="en-US" dirty="0" smtClean="0"/>
              <a:t>Split-Zone Corrections</a:t>
            </a:r>
          </a:p>
          <a:p>
            <a:pPr marL="285750" indent="-285750">
              <a:buFont typeface="Arial" panose="020B0604020202020204" pitchFamily="34" charset="0"/>
              <a:buChar char="•"/>
            </a:pPr>
            <a:r>
              <a:rPr lang="en-US" dirty="0" smtClean="0"/>
              <a:t>Parks Zone </a:t>
            </a:r>
          </a:p>
          <a:p>
            <a:pPr marL="285750" indent="-285750">
              <a:buFont typeface="Arial" panose="020B0604020202020204" pitchFamily="34" charset="0"/>
              <a:buChar char="•"/>
            </a:pPr>
            <a:r>
              <a:rPr lang="en-US" dirty="0" smtClean="0"/>
              <a:t>Public Facility Zone</a:t>
            </a:r>
          </a:p>
          <a:p>
            <a:pPr marL="285750" indent="-285750">
              <a:buFont typeface="Arial" panose="020B0604020202020204" pitchFamily="34" charset="0"/>
              <a:buChar char="•"/>
            </a:pPr>
            <a:r>
              <a:rPr lang="en-US" dirty="0" smtClean="0"/>
              <a:t>Urban Reserve Zone </a:t>
            </a:r>
          </a:p>
          <a:p>
            <a:pPr marL="285750" indent="-285750">
              <a:buFont typeface="Arial" panose="020B0604020202020204" pitchFamily="34" charset="0"/>
              <a:buChar char="•"/>
            </a:pPr>
            <a:r>
              <a:rPr lang="en-US" dirty="0" smtClean="0"/>
              <a:t>Commercial Zones</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500890" y="5715000"/>
            <a:ext cx="609600" cy="609600"/>
          </a:xfrm>
          <a:prstGeom prst="rect">
            <a:avLst/>
          </a:prstGeom>
        </p:spPr>
      </p:pic>
    </p:spTree>
    <p:extLst>
      <p:ext uri="{BB962C8B-B14F-4D97-AF65-F5344CB8AC3E}">
        <p14:creationId xmlns:p14="http://schemas.microsoft.com/office/powerpoint/2010/main" val="2321647581"/>
      </p:ext>
    </p:extLst>
  </p:cSld>
  <p:clrMapOvr>
    <a:masterClrMapping/>
  </p:clrMapOvr>
  <p:transition spd="slow" advTm="49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6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Supplemental Environmental Impact Statement (SEIS)</a:t>
            </a:r>
            <a:endParaRPr lang="en-US" sz="3600" dirty="0"/>
          </a:p>
        </p:txBody>
      </p:sp>
      <p:sp>
        <p:nvSpPr>
          <p:cNvPr id="6" name="Content Placeholder 5"/>
          <p:cNvSpPr>
            <a:spLocks noGrp="1"/>
          </p:cNvSpPr>
          <p:nvPr>
            <p:ph sz="half" idx="1"/>
          </p:nvPr>
        </p:nvSpPr>
        <p:spPr>
          <a:xfrm>
            <a:off x="152400" y="1467612"/>
            <a:ext cx="4572000" cy="4056888"/>
          </a:xfrm>
        </p:spPr>
        <p:txBody>
          <a:bodyPr>
            <a:normAutofit lnSpcReduction="10000"/>
          </a:bodyPr>
          <a:lstStyle/>
          <a:p>
            <a:pPr marL="114300" indent="0">
              <a:buNone/>
            </a:pPr>
            <a:endParaRPr lang="en-US" sz="3200" dirty="0" smtClean="0"/>
          </a:p>
          <a:p>
            <a:pPr marL="114300" indent="0">
              <a:buNone/>
            </a:pPr>
            <a:r>
              <a:rPr lang="en-US" sz="3200" dirty="0" smtClean="0"/>
              <a:t>Purpose </a:t>
            </a:r>
            <a:r>
              <a:rPr lang="en-US" sz="3200" dirty="0"/>
              <a:t>and </a:t>
            </a:r>
            <a:r>
              <a:rPr lang="en-US" sz="3200" dirty="0" smtClean="0"/>
              <a:t>Overview</a:t>
            </a:r>
            <a:endParaRPr lang="en-US" sz="2400" dirty="0"/>
          </a:p>
          <a:p>
            <a:r>
              <a:rPr lang="en-US" sz="2400" dirty="0" smtClean="0"/>
              <a:t>Addressing Non-project </a:t>
            </a:r>
            <a:r>
              <a:rPr lang="en-US" sz="2400" dirty="0"/>
              <a:t>&amp; </a:t>
            </a:r>
            <a:r>
              <a:rPr lang="en-US" sz="2400" dirty="0" smtClean="0"/>
              <a:t>Area-Wide </a:t>
            </a:r>
            <a:r>
              <a:rPr lang="en-US" sz="2400" dirty="0"/>
              <a:t>A</a:t>
            </a:r>
            <a:r>
              <a:rPr lang="en-US" sz="2400" dirty="0" smtClean="0"/>
              <a:t>mendments </a:t>
            </a:r>
            <a:endParaRPr lang="en-US" sz="2400" dirty="0"/>
          </a:p>
          <a:p>
            <a:r>
              <a:rPr lang="en-US" sz="2400" dirty="0"/>
              <a:t>Supplements 2006 EIS &amp; 2012 SEIS</a:t>
            </a:r>
          </a:p>
          <a:p>
            <a:r>
              <a:rPr lang="en-US" sz="2400" dirty="0"/>
              <a:t>Provides </a:t>
            </a:r>
            <a:r>
              <a:rPr lang="en-US" sz="2400" dirty="0" smtClean="0"/>
              <a:t>Information </a:t>
            </a:r>
            <a:r>
              <a:rPr lang="en-US" sz="2400" dirty="0"/>
              <a:t>on </a:t>
            </a:r>
            <a:r>
              <a:rPr lang="en-US" sz="2400" dirty="0" smtClean="0"/>
              <a:t>Proposal </a:t>
            </a:r>
            <a:r>
              <a:rPr lang="en-US" sz="2400" dirty="0"/>
              <a:t>&amp; </a:t>
            </a:r>
            <a:r>
              <a:rPr lang="en-US" sz="2400" dirty="0" smtClean="0"/>
              <a:t>Alternatives</a:t>
            </a:r>
            <a:endParaRPr lang="en-US" sz="2400" dirty="0"/>
          </a:p>
          <a:p>
            <a:r>
              <a:rPr lang="en-US" sz="2400" dirty="0"/>
              <a:t>Addresses a </a:t>
            </a:r>
            <a:r>
              <a:rPr lang="en-US" sz="2400" dirty="0" smtClean="0"/>
              <a:t>Range </a:t>
            </a:r>
            <a:r>
              <a:rPr lang="en-US" sz="2400" dirty="0"/>
              <a:t>of </a:t>
            </a:r>
            <a:r>
              <a:rPr lang="en-US" sz="2400" dirty="0" smtClean="0"/>
              <a:t>Natural </a:t>
            </a:r>
            <a:r>
              <a:rPr lang="en-US" sz="2400" dirty="0"/>
              <a:t>&amp; </a:t>
            </a:r>
            <a:r>
              <a:rPr lang="en-US" sz="2400" dirty="0" smtClean="0"/>
              <a:t>Built Environment Topics </a:t>
            </a:r>
            <a:endParaRPr lang="en-US" sz="2400" dirty="0"/>
          </a:p>
          <a:p>
            <a:endParaRPr lang="en-US" dirty="0"/>
          </a:p>
        </p:txBody>
      </p:sp>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096000"/>
            <a:ext cx="1963737"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4146" y="1524000"/>
            <a:ext cx="3604054"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15200" y="5797550"/>
            <a:ext cx="609600" cy="609600"/>
          </a:xfrm>
          <a:prstGeom prst="rect">
            <a:avLst/>
          </a:prstGeom>
        </p:spPr>
      </p:pic>
    </p:spTree>
    <p:extLst>
      <p:ext uri="{BB962C8B-B14F-4D97-AF65-F5344CB8AC3E}">
        <p14:creationId xmlns:p14="http://schemas.microsoft.com/office/powerpoint/2010/main" val="475611406"/>
      </p:ext>
    </p:extLst>
  </p:cSld>
  <p:clrMapOvr>
    <a:masterClrMapping/>
  </p:clrMapOvr>
  <mc:AlternateContent xmlns:mc="http://schemas.openxmlformats.org/markup-compatibility/2006" xmlns:p14="http://schemas.microsoft.com/office/powerpoint/2010/main">
    <mc:Choice Requires="p14">
      <p:transition spd="slow" p14:dur="2000" advClick="0" advTm="29000"/>
    </mc:Choice>
    <mc:Fallback xmlns="">
      <p:transition spd="slow" advClick="0" advTm="2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Facilities Plan Update</a:t>
            </a:r>
            <a:endParaRPr lang="en-US" dirty="0"/>
          </a:p>
        </p:txBody>
      </p:sp>
      <p:sp>
        <p:nvSpPr>
          <p:cNvPr id="3" name="Content Placeholder 2"/>
          <p:cNvSpPr>
            <a:spLocks noGrp="1"/>
          </p:cNvSpPr>
          <p:nvPr>
            <p:ph sz="half" idx="1"/>
          </p:nvPr>
        </p:nvSpPr>
        <p:spPr/>
        <p:txBody>
          <a:bodyPr>
            <a:normAutofit fontScale="92500" lnSpcReduction="10000"/>
          </a:bodyPr>
          <a:lstStyle/>
          <a:p>
            <a:pPr marL="228600" lvl="0">
              <a:lnSpc>
                <a:spcPct val="90000"/>
              </a:lnSpc>
              <a:spcBef>
                <a:spcPts val="1000"/>
              </a:spcBef>
              <a:buClrTx/>
            </a:pPr>
            <a:endParaRPr lang="en-US" dirty="0" smtClean="0">
              <a:solidFill>
                <a:prstClr val="black"/>
              </a:solidFill>
            </a:endParaRPr>
          </a:p>
          <a:p>
            <a:pPr marL="228600" lvl="0">
              <a:lnSpc>
                <a:spcPct val="90000"/>
              </a:lnSpc>
              <a:spcBef>
                <a:spcPts val="1000"/>
              </a:spcBef>
              <a:buClrTx/>
            </a:pPr>
            <a:r>
              <a:rPr lang="en-US" dirty="0" smtClean="0">
                <a:solidFill>
                  <a:prstClr val="black"/>
                </a:solidFill>
              </a:rPr>
              <a:t>GMA </a:t>
            </a:r>
            <a:r>
              <a:rPr lang="en-US" dirty="0">
                <a:solidFill>
                  <a:prstClr val="black"/>
                </a:solidFill>
              </a:rPr>
              <a:t>Required</a:t>
            </a:r>
          </a:p>
          <a:p>
            <a:pPr marL="228600" lvl="0">
              <a:lnSpc>
                <a:spcPct val="90000"/>
              </a:lnSpc>
              <a:spcBef>
                <a:spcPts val="1000"/>
              </a:spcBef>
              <a:buClrTx/>
            </a:pPr>
            <a:r>
              <a:rPr lang="en-US" dirty="0">
                <a:solidFill>
                  <a:prstClr val="black"/>
                </a:solidFill>
              </a:rPr>
              <a:t>Essential Components</a:t>
            </a:r>
          </a:p>
          <a:p>
            <a:pPr marL="685800" lvl="1">
              <a:lnSpc>
                <a:spcPct val="90000"/>
              </a:lnSpc>
              <a:spcBef>
                <a:spcPts val="500"/>
              </a:spcBef>
              <a:buClrTx/>
            </a:pPr>
            <a:r>
              <a:rPr lang="en-US" dirty="0">
                <a:solidFill>
                  <a:prstClr val="black"/>
                </a:solidFill>
              </a:rPr>
              <a:t>Inventory</a:t>
            </a:r>
          </a:p>
          <a:p>
            <a:pPr marL="685800" lvl="1">
              <a:lnSpc>
                <a:spcPct val="90000"/>
              </a:lnSpc>
              <a:spcBef>
                <a:spcPts val="500"/>
              </a:spcBef>
              <a:buClrTx/>
            </a:pPr>
            <a:r>
              <a:rPr lang="en-US" dirty="0">
                <a:solidFill>
                  <a:prstClr val="black"/>
                </a:solidFill>
              </a:rPr>
              <a:t>Levels of Service &amp; Demand Analysis</a:t>
            </a:r>
          </a:p>
          <a:p>
            <a:pPr marL="685800" lvl="1">
              <a:lnSpc>
                <a:spcPct val="90000"/>
              </a:lnSpc>
              <a:spcBef>
                <a:spcPts val="500"/>
              </a:spcBef>
              <a:buClrTx/>
            </a:pPr>
            <a:r>
              <a:rPr lang="en-US" dirty="0">
                <a:solidFill>
                  <a:prstClr val="black"/>
                </a:solidFill>
              </a:rPr>
              <a:t>Costs and Revenue</a:t>
            </a:r>
          </a:p>
          <a:p>
            <a:pPr marL="228600" lvl="0">
              <a:lnSpc>
                <a:spcPct val="90000"/>
              </a:lnSpc>
              <a:spcBef>
                <a:spcPts val="1000"/>
              </a:spcBef>
              <a:buClrTx/>
            </a:pPr>
            <a:r>
              <a:rPr lang="en-US" dirty="0">
                <a:solidFill>
                  <a:prstClr val="black"/>
                </a:solidFill>
              </a:rPr>
              <a:t>Address County and </a:t>
            </a:r>
            <a:r>
              <a:rPr lang="en-US" dirty="0" smtClean="0">
                <a:solidFill>
                  <a:prstClr val="black"/>
                </a:solidFill>
              </a:rPr>
              <a:t>Non-County Facilities </a:t>
            </a:r>
            <a:r>
              <a:rPr lang="en-US" dirty="0">
                <a:solidFill>
                  <a:prstClr val="black"/>
                </a:solidFill>
              </a:rPr>
              <a:t>and </a:t>
            </a:r>
            <a:r>
              <a:rPr lang="en-US" dirty="0" smtClean="0">
                <a:solidFill>
                  <a:prstClr val="black"/>
                </a:solidFill>
              </a:rPr>
              <a:t>Infrastructure</a:t>
            </a:r>
            <a:endParaRPr lang="en-US" dirty="0">
              <a:solidFill>
                <a:prstClr val="black"/>
              </a:solidFill>
            </a:endParaRPr>
          </a:p>
          <a:p>
            <a:pPr marL="228600" lvl="0">
              <a:lnSpc>
                <a:spcPct val="90000"/>
              </a:lnSpc>
              <a:spcBef>
                <a:spcPts val="1000"/>
              </a:spcBef>
              <a:buClrTx/>
            </a:pPr>
            <a:r>
              <a:rPr lang="en-US" dirty="0">
                <a:solidFill>
                  <a:prstClr val="black"/>
                </a:solidFill>
              </a:rPr>
              <a:t>Support </a:t>
            </a:r>
            <a:r>
              <a:rPr lang="en-US" dirty="0" smtClean="0">
                <a:solidFill>
                  <a:prstClr val="black"/>
                </a:solidFill>
              </a:rPr>
              <a:t>Urban </a:t>
            </a:r>
            <a:r>
              <a:rPr lang="en-US" dirty="0">
                <a:solidFill>
                  <a:prstClr val="black"/>
                </a:solidFill>
              </a:rPr>
              <a:t>G</a:t>
            </a:r>
            <a:r>
              <a:rPr lang="en-US" dirty="0" smtClean="0">
                <a:solidFill>
                  <a:prstClr val="black"/>
                </a:solidFill>
              </a:rPr>
              <a:t>rowth </a:t>
            </a:r>
            <a:r>
              <a:rPr lang="en-US" dirty="0">
                <a:solidFill>
                  <a:prstClr val="black"/>
                </a:solidFill>
              </a:rPr>
              <a:t>in UGAs</a:t>
            </a:r>
          </a:p>
          <a:p>
            <a:endParaRPr lang="en-US" dirty="0"/>
          </a:p>
        </p:txBody>
      </p:sp>
      <p:pic>
        <p:nvPicPr>
          <p:cNvPr id="24579" name="Picture 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2438400"/>
            <a:ext cx="3986809" cy="305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96200" y="5486400"/>
            <a:ext cx="609600" cy="609600"/>
          </a:xfrm>
          <a:prstGeom prst="rect">
            <a:avLst/>
          </a:prstGeom>
        </p:spPr>
      </p:pic>
    </p:spTree>
    <p:extLst>
      <p:ext uri="{BB962C8B-B14F-4D97-AF65-F5344CB8AC3E}">
        <p14:creationId xmlns:p14="http://schemas.microsoft.com/office/powerpoint/2010/main" val="3234836089"/>
      </p:ext>
    </p:extLst>
  </p:cSld>
  <p:clrMapOvr>
    <a:masterClrMapping/>
  </p:clrMapOvr>
  <mc:AlternateContent xmlns:mc="http://schemas.openxmlformats.org/markup-compatibility/2006" xmlns:p14="http://schemas.microsoft.com/office/powerpoint/2010/main">
    <mc:Choice Requires="p14">
      <p:transition spd="slow" p14:dur="2000" advClick="0" advTm="29000"/>
    </mc:Choice>
    <mc:Fallback xmlns="">
      <p:transition spd="slow" advClick="0" advTm="2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Critical Areas Ordinance Update </a:t>
            </a:r>
            <a:endParaRPr lang="en-US" sz="4400" dirty="0"/>
          </a:p>
        </p:txBody>
      </p:sp>
      <p:sp>
        <p:nvSpPr>
          <p:cNvPr id="6" name="Content Placeholder 5"/>
          <p:cNvSpPr>
            <a:spLocks noGrp="1"/>
          </p:cNvSpPr>
          <p:nvPr>
            <p:ph idx="1"/>
          </p:nvPr>
        </p:nvSpPr>
        <p:spPr/>
        <p:txBody>
          <a:bodyPr/>
          <a:lstStyle/>
          <a:p>
            <a:endParaRPr lang="en-US" dirty="0" smtClean="0"/>
          </a:p>
          <a:p>
            <a:endParaRPr lang="en-US" dirty="0"/>
          </a:p>
        </p:txBody>
      </p:sp>
      <p:sp>
        <p:nvSpPr>
          <p:cNvPr id="7" name="TextBox 6"/>
          <p:cNvSpPr txBox="1"/>
          <p:nvPr/>
        </p:nvSpPr>
        <p:spPr>
          <a:xfrm>
            <a:off x="685800" y="1828800"/>
            <a:ext cx="3581400" cy="369331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Review and Revise, as Necessary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Reviewing and Analyzing Best Available Science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Any Resulting Code Amendments Due By June 30, 2016 </a:t>
            </a:r>
          </a:p>
          <a:p>
            <a:endParaRPr lang="en-US" dirty="0" smtClean="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4270" y="1574125"/>
            <a:ext cx="32924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1000" y="5715000"/>
            <a:ext cx="609600" cy="609600"/>
          </a:xfrm>
          <a:prstGeom prst="rect">
            <a:avLst/>
          </a:prstGeom>
        </p:spPr>
      </p:pic>
    </p:spTree>
    <p:extLst>
      <p:ext uri="{BB962C8B-B14F-4D97-AF65-F5344CB8AC3E}">
        <p14:creationId xmlns:p14="http://schemas.microsoft.com/office/powerpoint/2010/main" val="1955756663"/>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41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Steps </a:t>
            </a:r>
            <a:endParaRPr lang="en-US" dirty="0"/>
          </a:p>
        </p:txBody>
      </p:sp>
      <p:sp>
        <p:nvSpPr>
          <p:cNvPr id="6" name="Content Placeholder 5"/>
          <p:cNvSpPr>
            <a:spLocks noGrp="1"/>
          </p:cNvSpPr>
          <p:nvPr>
            <p:ph idx="1"/>
          </p:nvPr>
        </p:nvSpPr>
        <p:spPr>
          <a:xfrm>
            <a:off x="457200" y="1600200"/>
            <a:ext cx="7772400" cy="4800600"/>
          </a:xfrm>
        </p:spPr>
        <p:txBody>
          <a:bodyPr>
            <a:normAutofit fontScale="92500" lnSpcReduction="10000"/>
          </a:bodyPr>
          <a:lstStyle/>
          <a:p>
            <a:pPr marL="114300" indent="0" algn="ctr">
              <a:buNone/>
            </a:pPr>
            <a:r>
              <a:rPr lang="en-US" sz="3200" spc="-100" dirty="0">
                <a:solidFill>
                  <a:schemeClr val="tx2"/>
                </a:solidFill>
                <a:latin typeface="+mj-lt"/>
                <a:ea typeface="+mj-ea"/>
                <a:cs typeface="+mj-cs"/>
              </a:rPr>
              <a:t>Open </a:t>
            </a:r>
            <a:r>
              <a:rPr lang="en-US" sz="3200" spc="-100" dirty="0" smtClean="0">
                <a:solidFill>
                  <a:schemeClr val="tx2"/>
                </a:solidFill>
                <a:latin typeface="+mj-lt"/>
                <a:ea typeface="+mj-ea"/>
                <a:cs typeface="+mj-cs"/>
              </a:rPr>
              <a:t>Houses to Review Draft Comprehensive Plan, SEIS, CFP, and Land Use Alternatives</a:t>
            </a:r>
          </a:p>
          <a:p>
            <a:pPr marL="114300" indent="0" algn="ctr">
              <a:buNone/>
            </a:pPr>
            <a:endParaRPr lang="en-US" sz="3200" spc="-100" dirty="0">
              <a:solidFill>
                <a:schemeClr val="tx2"/>
              </a:solidFill>
              <a:latin typeface="+mj-lt"/>
              <a:ea typeface="+mj-ea"/>
              <a:cs typeface="+mj-cs"/>
            </a:endParaRPr>
          </a:p>
          <a:p>
            <a:pPr marL="114300" indent="0">
              <a:buNone/>
            </a:pPr>
            <a:r>
              <a:rPr lang="en-US" sz="2400" dirty="0" smtClean="0"/>
              <a:t>November 10, 2015 </a:t>
            </a:r>
            <a:r>
              <a:rPr lang="en-US" sz="2400" dirty="0"/>
              <a:t>-</a:t>
            </a:r>
            <a:r>
              <a:rPr lang="en-US" sz="2400" dirty="0" smtClean="0"/>
              <a:t> County Admin Building Chambers  </a:t>
            </a:r>
          </a:p>
          <a:p>
            <a:pPr marL="114300" indent="0">
              <a:buNone/>
            </a:pPr>
            <a:r>
              <a:rPr lang="en-US" sz="2400" dirty="0" smtClean="0"/>
              <a:t>5:00 to 7:00 pm</a:t>
            </a:r>
          </a:p>
          <a:p>
            <a:pPr marL="114300" indent="0">
              <a:buNone/>
            </a:pPr>
            <a:r>
              <a:rPr lang="en-US" sz="2400" dirty="0" smtClean="0"/>
              <a:t>November 12, 2015 </a:t>
            </a:r>
            <a:r>
              <a:rPr lang="en-US" sz="2400" dirty="0"/>
              <a:t>-</a:t>
            </a:r>
            <a:r>
              <a:rPr lang="en-US" sz="2400" dirty="0" smtClean="0"/>
              <a:t> Poulsbo </a:t>
            </a:r>
            <a:r>
              <a:rPr lang="en-US" sz="2400" dirty="0"/>
              <a:t>City Chambers </a:t>
            </a:r>
            <a:endParaRPr lang="en-US" sz="2400" dirty="0" smtClean="0"/>
          </a:p>
          <a:p>
            <a:pPr marL="114300" indent="0">
              <a:buNone/>
            </a:pPr>
            <a:r>
              <a:rPr lang="en-US" sz="2400" dirty="0" smtClean="0"/>
              <a:t>5:00 </a:t>
            </a:r>
            <a:r>
              <a:rPr lang="en-US" sz="2400" dirty="0"/>
              <a:t>to 7:00 </a:t>
            </a:r>
            <a:r>
              <a:rPr lang="en-US" sz="2400" dirty="0" smtClean="0"/>
              <a:t>pm</a:t>
            </a:r>
          </a:p>
          <a:p>
            <a:pPr marL="114300" indent="0">
              <a:buNone/>
            </a:pPr>
            <a:r>
              <a:rPr lang="en-US" sz="2400" dirty="0" smtClean="0"/>
              <a:t>November 16, 2015 </a:t>
            </a:r>
            <a:r>
              <a:rPr lang="en-US" sz="2400" dirty="0"/>
              <a:t>-</a:t>
            </a:r>
            <a:r>
              <a:rPr lang="en-US" sz="2400" dirty="0" smtClean="0"/>
              <a:t> Silverdale Beach Hotel </a:t>
            </a:r>
          </a:p>
          <a:p>
            <a:pPr marL="114300" indent="0">
              <a:buNone/>
            </a:pPr>
            <a:r>
              <a:rPr lang="en-US" sz="2400" dirty="0" smtClean="0"/>
              <a:t>5:00 </a:t>
            </a:r>
            <a:r>
              <a:rPr lang="en-US" sz="2400" dirty="0"/>
              <a:t>to 7:00 </a:t>
            </a:r>
            <a:r>
              <a:rPr lang="en-US" sz="2400" dirty="0" smtClean="0"/>
              <a:t>pm</a:t>
            </a:r>
          </a:p>
          <a:p>
            <a:pPr marL="114300" indent="0" algn="ctr">
              <a:buNone/>
            </a:pPr>
            <a:endParaRPr lang="en-US" sz="2400" dirty="0"/>
          </a:p>
          <a:p>
            <a:pPr marL="114300" indent="0">
              <a:buNone/>
            </a:pPr>
            <a:r>
              <a:rPr lang="en-US" sz="2400" dirty="0" smtClean="0"/>
              <a:t>Our website will also be featuring LIVE CHAT--- *Ask a Planner* Coming Soon!</a:t>
            </a:r>
          </a:p>
          <a:p>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58100" y="6096000"/>
            <a:ext cx="609600" cy="609600"/>
          </a:xfrm>
          <a:prstGeom prst="rect">
            <a:avLst/>
          </a:prstGeom>
        </p:spPr>
      </p:pic>
    </p:spTree>
    <p:extLst>
      <p:ext uri="{BB962C8B-B14F-4D97-AF65-F5344CB8AC3E}">
        <p14:creationId xmlns:p14="http://schemas.microsoft.com/office/powerpoint/2010/main" val="319635093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295400"/>
            <a:ext cx="7772400" cy="594626"/>
          </a:xfrm>
        </p:spPr>
        <p:txBody>
          <a:bodyPr/>
          <a:lstStyle/>
          <a:p>
            <a:r>
              <a:rPr lang="en-US" sz="4400" dirty="0" smtClean="0"/>
              <a:t>QUESTIONS OR COMMENTS?</a:t>
            </a:r>
            <a:endParaRPr lang="en-US" sz="4400" dirty="0"/>
          </a:p>
        </p:txBody>
      </p:sp>
      <p:sp>
        <p:nvSpPr>
          <p:cNvPr id="6" name="Text Placeholder 5"/>
          <p:cNvSpPr>
            <a:spLocks noGrp="1"/>
          </p:cNvSpPr>
          <p:nvPr>
            <p:ph type="body" sz="half" idx="2"/>
          </p:nvPr>
        </p:nvSpPr>
        <p:spPr>
          <a:xfrm>
            <a:off x="152400" y="2133600"/>
            <a:ext cx="7772400" cy="612648"/>
          </a:xfrm>
        </p:spPr>
        <p:txBody>
          <a:bodyPr>
            <a:noAutofit/>
          </a:bodyPr>
          <a:lstStyle/>
          <a:p>
            <a:r>
              <a:rPr lang="en-US" sz="2800" dirty="0" smtClean="0"/>
              <a:t>Katrina Knutson, Senior Planner, AICP </a:t>
            </a:r>
          </a:p>
          <a:p>
            <a:r>
              <a:rPr lang="en-US" sz="2800" dirty="0" smtClean="0"/>
              <a:t>kknutson@co.kitsap.wa.us</a:t>
            </a:r>
            <a:endParaRPr lang="en-US" sz="2800" dirty="0"/>
          </a:p>
        </p:txBody>
      </p:sp>
      <p:sp>
        <p:nvSpPr>
          <p:cNvPr id="7" name="TextBox 6"/>
          <p:cNvSpPr txBox="1"/>
          <p:nvPr/>
        </p:nvSpPr>
        <p:spPr>
          <a:xfrm>
            <a:off x="1981200" y="4800600"/>
            <a:ext cx="4800600" cy="338554"/>
          </a:xfrm>
          <a:prstGeom prst="rect">
            <a:avLst/>
          </a:prstGeom>
          <a:noFill/>
        </p:spPr>
        <p:txBody>
          <a:bodyPr wrap="square" rtlCol="0">
            <a:spAutoFit/>
          </a:bodyPr>
          <a:lstStyle/>
          <a:p>
            <a:r>
              <a:rPr lang="en-US" sz="1600" b="1" dirty="0">
                <a:solidFill>
                  <a:srgbClr val="CD8B15"/>
                </a:solidFill>
                <a:hlinkClick r:id="rId4"/>
              </a:rPr>
              <a:t>http://compplan.kitsapgov.com/Pages/home.aspx</a:t>
            </a:r>
            <a:endParaRPr lang="en-US" sz="1600" b="1" dirty="0">
              <a:solidFill>
                <a:srgbClr val="CD8B15"/>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62800" y="6019800"/>
            <a:ext cx="609600" cy="609600"/>
          </a:xfrm>
          <a:prstGeom prst="rect">
            <a:avLst/>
          </a:prstGeom>
        </p:spPr>
      </p:pic>
    </p:spTree>
    <p:extLst>
      <p:ext uri="{BB962C8B-B14F-4D97-AF65-F5344CB8AC3E}">
        <p14:creationId xmlns:p14="http://schemas.microsoft.com/office/powerpoint/2010/main" val="901059524"/>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066800"/>
          </a:xfrm>
          <a:solidFill>
            <a:schemeClr val="accent1">
              <a:lumMod val="20000"/>
              <a:lumOff val="80000"/>
            </a:schemeClr>
          </a:solidFill>
        </p:spPr>
        <p:txBody>
          <a:bodyPr/>
          <a:lstStyle/>
          <a:p>
            <a:pPr algn="ctr"/>
            <a:r>
              <a:rPr lang="en-US" dirty="0" smtClean="0"/>
              <a:t>Overview of Presentation</a:t>
            </a:r>
            <a:endParaRPr lang="en-US" dirty="0"/>
          </a:p>
        </p:txBody>
      </p:sp>
      <p:pic>
        <p:nvPicPr>
          <p:cNvPr id="2050"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457200" y="1728883"/>
            <a:ext cx="3533409" cy="406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a:xfrm>
            <a:off x="4419600" y="1828800"/>
            <a:ext cx="3657600" cy="4297680"/>
          </a:xfrm>
        </p:spPr>
        <p:txBody>
          <a:bodyPr>
            <a:normAutofit fontScale="92500" lnSpcReduction="10000"/>
          </a:bodyPr>
          <a:lstStyle/>
          <a:p>
            <a:r>
              <a:rPr lang="en-US" sz="2400" dirty="0" smtClean="0"/>
              <a:t>What is a Comprehensive Plan? </a:t>
            </a:r>
          </a:p>
          <a:p>
            <a:pPr lvl="1"/>
            <a:r>
              <a:rPr lang="en-US" sz="2000" dirty="0" smtClean="0"/>
              <a:t>History, Requirements, Timelines</a:t>
            </a:r>
          </a:p>
          <a:p>
            <a:r>
              <a:rPr lang="en-US" sz="2400" dirty="0" smtClean="0"/>
              <a:t>2016 Comprehensive Plan Schedule</a:t>
            </a:r>
          </a:p>
          <a:p>
            <a:r>
              <a:rPr lang="en-US" sz="2400" dirty="0" smtClean="0"/>
              <a:t>Major Tasks Overview/Update</a:t>
            </a:r>
          </a:p>
          <a:p>
            <a:r>
              <a:rPr lang="en-US" sz="2400" dirty="0" smtClean="0"/>
              <a:t>Policy Document Changes and Overview</a:t>
            </a:r>
          </a:p>
          <a:p>
            <a:r>
              <a:rPr lang="en-US" sz="2400" dirty="0" smtClean="0"/>
              <a:t>Preliminary Draft Land Use</a:t>
            </a:r>
          </a:p>
          <a:p>
            <a:r>
              <a:rPr lang="en-US" sz="2400" dirty="0" smtClean="0"/>
              <a:t>Next Steps</a:t>
            </a:r>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62800" y="6096000"/>
            <a:ext cx="609600" cy="609600"/>
          </a:xfrm>
          <a:prstGeom prst="rect">
            <a:avLst/>
          </a:prstGeom>
        </p:spPr>
      </p:pic>
    </p:spTree>
    <p:extLst>
      <p:ext uri="{BB962C8B-B14F-4D97-AF65-F5344CB8AC3E}">
        <p14:creationId xmlns:p14="http://schemas.microsoft.com/office/powerpoint/2010/main" val="2985863230"/>
      </p:ext>
    </p:extLst>
  </p:cSld>
  <p:clrMapOvr>
    <a:masterClrMapping/>
  </p:clrMapOvr>
  <p:transition spd="slow" advClick="0" advTm="18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6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762000"/>
          </a:xfrm>
        </p:spPr>
        <p:txBody>
          <a:bodyPr/>
          <a:lstStyle/>
          <a:p>
            <a:r>
              <a:rPr lang="en-US" dirty="0" smtClean="0"/>
              <a:t>What is a Comprehensive Plan?</a:t>
            </a:r>
            <a:endParaRPr lang="en-US" dirty="0"/>
          </a:p>
        </p:txBody>
      </p:sp>
      <p:sp>
        <p:nvSpPr>
          <p:cNvPr id="5" name="Rectangle 4"/>
          <p:cNvSpPr/>
          <p:nvPr/>
        </p:nvSpPr>
        <p:spPr>
          <a:xfrm>
            <a:off x="762000" y="1143000"/>
            <a:ext cx="6858000" cy="707886"/>
          </a:xfrm>
          <a:prstGeom prst="rect">
            <a:avLst/>
          </a:prstGeom>
          <a:solidFill>
            <a:schemeClr val="accent1"/>
          </a:solidFill>
        </p:spPr>
        <p:txBody>
          <a:bodyPr wrap="square">
            <a:spAutoFit/>
          </a:bodyPr>
          <a:lstStyle/>
          <a:p>
            <a:r>
              <a:rPr lang="en-US" sz="2000" dirty="0"/>
              <a:t>A </a:t>
            </a:r>
            <a:r>
              <a:rPr lang="en-US" sz="2000" b="1" dirty="0"/>
              <a:t>comprehensive plan </a:t>
            </a:r>
            <a:r>
              <a:rPr lang="en-US" sz="2000" dirty="0"/>
              <a:t>is “a </a:t>
            </a:r>
            <a:r>
              <a:rPr lang="en-US" sz="2000" i="1" dirty="0">
                <a:solidFill>
                  <a:srgbClr val="FF0000"/>
                </a:solidFill>
              </a:rPr>
              <a:t>generalized</a:t>
            </a:r>
            <a:r>
              <a:rPr lang="en-US" sz="2000" dirty="0"/>
              <a:t> coordinated land use </a:t>
            </a:r>
            <a:r>
              <a:rPr lang="en-US" sz="2000" i="1" dirty="0">
                <a:solidFill>
                  <a:srgbClr val="FF0000"/>
                </a:solidFill>
              </a:rPr>
              <a:t>policy statement </a:t>
            </a:r>
            <a:r>
              <a:rPr lang="en-US" sz="2000" dirty="0"/>
              <a:t>of the governing body of a county or city . .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44" y="2057400"/>
            <a:ext cx="65532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G:\DCD\DATA\DCD02-Comm_Planning\Comp Plan 2016 Update\Logos\kitsap2035_logo_HiR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6482" y="6218379"/>
            <a:ext cx="1914525" cy="6028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85446" y="6604039"/>
            <a:ext cx="1676400" cy="230832"/>
          </a:xfrm>
          <a:prstGeom prst="rect">
            <a:avLst/>
          </a:prstGeom>
          <a:noFill/>
        </p:spPr>
        <p:txBody>
          <a:bodyPr wrap="square" rtlCol="0">
            <a:spAutoFit/>
          </a:bodyPr>
          <a:lstStyle/>
          <a:p>
            <a:r>
              <a:rPr lang="en-US" sz="900" dirty="0" smtClean="0"/>
              <a:t>Source: Joe Tovar</a:t>
            </a:r>
            <a:endParaRPr lang="en-US" sz="9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03127" y="5486400"/>
            <a:ext cx="609600" cy="609600"/>
          </a:xfrm>
          <a:prstGeom prst="rect">
            <a:avLst/>
          </a:prstGeom>
        </p:spPr>
      </p:pic>
    </p:spTree>
    <p:extLst>
      <p:ext uri="{BB962C8B-B14F-4D97-AF65-F5344CB8AC3E}">
        <p14:creationId xmlns:p14="http://schemas.microsoft.com/office/powerpoint/2010/main" val="3486088019"/>
      </p:ext>
    </p:extLst>
  </p:cSld>
  <p:clrMapOvr>
    <a:masterClrMapping/>
  </p:clrMapOvr>
  <p:transition spd="slow" advClick="0" advTm="35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6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153400" cy="792162"/>
          </a:xfrm>
          <a:solidFill>
            <a:schemeClr val="accent3">
              <a:lumMod val="60000"/>
              <a:lumOff val="40000"/>
            </a:schemeClr>
          </a:solidFill>
        </p:spPr>
        <p:txBody>
          <a:bodyPr>
            <a:normAutofit/>
          </a:bodyPr>
          <a:lstStyle/>
          <a:p>
            <a:pPr algn="ctr"/>
            <a:r>
              <a:rPr lang="en-US" sz="3200" dirty="0" smtClean="0"/>
              <a:t>How is the Comprehensive Plan Implemented?</a:t>
            </a:r>
            <a:endParaRPr lang="en-US" sz="32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95400"/>
            <a:ext cx="5791200" cy="4810125"/>
          </a:xfrm>
          <a:prstGeom prst="rect">
            <a:avLst/>
          </a:prstGeom>
          <a:solidFill>
            <a:schemeClr val="bg2">
              <a:lumMod val="75000"/>
            </a:schemeClr>
          </a:solidFill>
          <a:ln w="9525" cmpd="thickThin">
            <a:solidFill>
              <a:schemeClr val="tx1"/>
            </a:solidFill>
            <a:miter lim="800000"/>
            <a:headEnd/>
            <a:tailEnd/>
          </a:ln>
        </p:spPr>
      </p:pic>
      <p:pic>
        <p:nvPicPr>
          <p:cNvPr id="8195" name="Picture 3" descr="G:\DCD\DATA\DCD02-Comm_Planning\Comp Plan 2016 Update\Logos\kitsap2035_logo_HiR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6170530"/>
            <a:ext cx="1773526" cy="558450"/>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15200" y="5410200"/>
            <a:ext cx="609600" cy="609600"/>
          </a:xfrm>
          <a:prstGeom prst="rect">
            <a:avLst/>
          </a:prstGeom>
        </p:spPr>
      </p:pic>
    </p:spTree>
    <p:extLst>
      <p:ext uri="{BB962C8B-B14F-4D97-AF65-F5344CB8AC3E}">
        <p14:creationId xmlns:p14="http://schemas.microsoft.com/office/powerpoint/2010/main" val="27541353"/>
      </p:ext>
    </p:extLst>
  </p:cSld>
  <p:clrMapOvr>
    <a:masterClrMapping/>
  </p:clrMapOvr>
  <p:transition spd="slow" advClick="0" advTm="32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49362"/>
          </a:xfrm>
          <a:solidFill>
            <a:schemeClr val="bg2">
              <a:lumMod val="60000"/>
              <a:lumOff val="40000"/>
            </a:schemeClr>
          </a:solidFill>
        </p:spPr>
        <p:txBody>
          <a:bodyPr>
            <a:normAutofit fontScale="90000"/>
          </a:bodyPr>
          <a:lstStyle/>
          <a:p>
            <a:pPr algn="ctr"/>
            <a:r>
              <a:rPr lang="en-US" sz="4400" dirty="0" smtClean="0"/>
              <a:t>Kitsap County Comprehensive Plan History</a:t>
            </a:r>
            <a:endParaRPr lang="en-US" sz="4400" dirty="0"/>
          </a:p>
        </p:txBody>
      </p:sp>
      <p:graphicFrame>
        <p:nvGraphicFramePr>
          <p:cNvPr id="3" name="Object 2"/>
          <p:cNvGraphicFramePr>
            <a:graphicFrameLocks noChangeAspect="1"/>
          </p:cNvGraphicFramePr>
          <p:nvPr>
            <p:extLst>
              <p:ext uri="{D42A27DB-BD31-4B8C-83A1-F6EECF244321}">
                <p14:modId xmlns:p14="http://schemas.microsoft.com/office/powerpoint/2010/main" val="3896346017"/>
              </p:ext>
            </p:extLst>
          </p:nvPr>
        </p:nvGraphicFramePr>
        <p:xfrm>
          <a:off x="2895600" y="2590800"/>
          <a:ext cx="2669064" cy="3454400"/>
        </p:xfrm>
        <a:graphic>
          <a:graphicData uri="http://schemas.openxmlformats.org/presentationml/2006/ole">
            <mc:AlternateContent xmlns:mc="http://schemas.openxmlformats.org/markup-compatibility/2006">
              <mc:Choice xmlns:v="urn:schemas-microsoft-com:vml" Requires="v">
                <p:oleObj spid="_x0000_s1188" name="Acrobat Document" r:id="rId5" imgW="5829233" imgH="7543775" progId="AcroExch.Document.7">
                  <p:embed/>
                </p:oleObj>
              </mc:Choice>
              <mc:Fallback>
                <p:oleObj name="Acrobat Document" r:id="rId5" imgW="5829233" imgH="7543775" progId="AcroExch.Document.7">
                  <p:embed/>
                  <p:pic>
                    <p:nvPicPr>
                      <p:cNvPr id="0" name=""/>
                      <p:cNvPicPr/>
                      <p:nvPr/>
                    </p:nvPicPr>
                    <p:blipFill>
                      <a:blip r:embed="rId6"/>
                      <a:stretch>
                        <a:fillRect/>
                      </a:stretch>
                    </p:blipFill>
                    <p:spPr>
                      <a:xfrm>
                        <a:off x="2895600" y="2590800"/>
                        <a:ext cx="2669064" cy="34544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073544155"/>
              </p:ext>
            </p:extLst>
          </p:nvPr>
        </p:nvGraphicFramePr>
        <p:xfrm>
          <a:off x="152400" y="1828800"/>
          <a:ext cx="2531686" cy="3276600"/>
        </p:xfrm>
        <a:graphic>
          <a:graphicData uri="http://schemas.openxmlformats.org/presentationml/2006/ole">
            <mc:AlternateContent xmlns:mc="http://schemas.openxmlformats.org/markup-compatibility/2006">
              <mc:Choice xmlns:v="urn:schemas-microsoft-com:vml" Requires="v">
                <p:oleObj spid="_x0000_s1189" name="Acrobat Document" r:id="rId7" imgW="5829233" imgH="7543775" progId="AcroExch.Document.7">
                  <p:embed/>
                </p:oleObj>
              </mc:Choice>
              <mc:Fallback>
                <p:oleObj name="Acrobat Document" r:id="rId7" imgW="5829233" imgH="7543775" progId="AcroExch.Document.7">
                  <p:embed/>
                  <p:pic>
                    <p:nvPicPr>
                      <p:cNvPr id="0" name=""/>
                      <p:cNvPicPr/>
                      <p:nvPr/>
                    </p:nvPicPr>
                    <p:blipFill>
                      <a:blip r:embed="rId8"/>
                      <a:stretch>
                        <a:fillRect/>
                      </a:stretch>
                    </p:blipFill>
                    <p:spPr>
                      <a:xfrm>
                        <a:off x="152400" y="1828800"/>
                        <a:ext cx="2531686" cy="3276600"/>
                      </a:xfrm>
                      <a:prstGeom prst="rect">
                        <a:avLst/>
                      </a:prstGeom>
                    </p:spPr>
                  </p:pic>
                </p:oleObj>
              </mc:Fallback>
            </mc:AlternateContent>
          </a:graphicData>
        </a:graphic>
      </p:graphicFrame>
      <p:sp>
        <p:nvSpPr>
          <p:cNvPr id="5" name="Rectangle 4"/>
          <p:cNvSpPr/>
          <p:nvPr/>
        </p:nvSpPr>
        <p:spPr>
          <a:xfrm>
            <a:off x="5867400" y="1905000"/>
            <a:ext cx="2362200" cy="3200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5334000"/>
            <a:ext cx="1905000" cy="381000"/>
          </a:xfrm>
          <a:prstGeom prst="rect">
            <a:avLst/>
          </a:prstGeom>
          <a:noFill/>
        </p:spPr>
        <p:txBody>
          <a:bodyPr wrap="square" rtlCol="0">
            <a:spAutoFit/>
          </a:bodyPr>
          <a:lstStyle/>
          <a:p>
            <a:pPr algn="ctr"/>
            <a:r>
              <a:rPr lang="en-US" b="1" dirty="0" smtClean="0"/>
              <a:t>1998</a:t>
            </a:r>
            <a:endParaRPr lang="en-US" b="1" dirty="0"/>
          </a:p>
        </p:txBody>
      </p:sp>
      <p:sp>
        <p:nvSpPr>
          <p:cNvPr id="7" name="TextBox 6"/>
          <p:cNvSpPr txBox="1"/>
          <p:nvPr/>
        </p:nvSpPr>
        <p:spPr>
          <a:xfrm>
            <a:off x="3810000" y="6324600"/>
            <a:ext cx="914400" cy="369332"/>
          </a:xfrm>
          <a:prstGeom prst="rect">
            <a:avLst/>
          </a:prstGeom>
          <a:noFill/>
        </p:spPr>
        <p:txBody>
          <a:bodyPr wrap="square" rtlCol="0">
            <a:spAutoFit/>
          </a:bodyPr>
          <a:lstStyle/>
          <a:p>
            <a:r>
              <a:rPr lang="en-US" b="1" dirty="0" smtClean="0"/>
              <a:t>2006</a:t>
            </a:r>
            <a:endParaRPr lang="en-US" b="1" dirty="0"/>
          </a:p>
        </p:txBody>
      </p:sp>
      <p:sp>
        <p:nvSpPr>
          <p:cNvPr id="8" name="TextBox 7"/>
          <p:cNvSpPr txBox="1"/>
          <p:nvPr/>
        </p:nvSpPr>
        <p:spPr>
          <a:xfrm>
            <a:off x="6477000" y="5334000"/>
            <a:ext cx="1219200" cy="381000"/>
          </a:xfrm>
          <a:prstGeom prst="rect">
            <a:avLst/>
          </a:prstGeom>
          <a:noFill/>
        </p:spPr>
        <p:txBody>
          <a:bodyPr wrap="square" rtlCol="0">
            <a:spAutoFit/>
          </a:bodyPr>
          <a:lstStyle/>
          <a:p>
            <a:pPr algn="ctr"/>
            <a:r>
              <a:rPr lang="en-US" b="1" dirty="0" smtClean="0"/>
              <a:t>2016</a:t>
            </a:r>
            <a:endParaRPr lang="en-US" b="1" dirty="0"/>
          </a:p>
        </p:txBody>
      </p:sp>
      <p:sp>
        <p:nvSpPr>
          <p:cNvPr id="9" name="TextBox 8"/>
          <p:cNvSpPr txBox="1"/>
          <p:nvPr/>
        </p:nvSpPr>
        <p:spPr>
          <a:xfrm>
            <a:off x="6400800" y="2514600"/>
            <a:ext cx="1371600" cy="369332"/>
          </a:xfrm>
          <a:prstGeom prst="rect">
            <a:avLst/>
          </a:prstGeom>
          <a:noFill/>
        </p:spPr>
        <p:txBody>
          <a:bodyPr wrap="square" rtlCol="0">
            <a:spAutoFit/>
          </a:bodyPr>
          <a:lstStyle/>
          <a:p>
            <a:pPr algn="ctr"/>
            <a:r>
              <a:rPr lang="en-US" b="1" dirty="0" smtClean="0"/>
              <a:t>In Progress</a:t>
            </a:r>
            <a:endParaRPr lang="en-US" b="1" dirty="0"/>
          </a:p>
        </p:txBody>
      </p:sp>
      <p:pic>
        <p:nvPicPr>
          <p:cNvPr id="1033" name="Picture 9" descr="C:\Users\kknutson\AppData\Local\Microsoft\Windows\Temporary Internet Files\Content.IE5\4OI7L7FF\MC90043156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0931" y="3124200"/>
            <a:ext cx="1735138" cy="1735138"/>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G:\DCD\DATA\DCD02-Comm_Planning\Comp Plan 2016 Update\Logos\kitsap2035_logo_HiRe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9744" y="6296263"/>
            <a:ext cx="1352911" cy="426006"/>
          </a:xfrm>
          <a:prstGeom prst="rect">
            <a:avLst/>
          </a:prstGeom>
          <a:noFill/>
          <a:extLst>
            <a:ext uri="{909E8E84-426E-40DD-AFC4-6F175D3DCCD1}">
              <a14:hiddenFill xmlns:a14="http://schemas.microsoft.com/office/drawing/2010/main">
                <a:solidFill>
                  <a:srgbClr val="FFFFFF"/>
                </a:solidFill>
              </a14:hiddenFill>
            </a:ext>
          </a:extLst>
        </p:spPr>
      </p:pic>
      <p:pic>
        <p:nvPicPr>
          <p:cNvPr id="10"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6096000" y="6019800"/>
            <a:ext cx="609600" cy="609600"/>
          </a:xfrm>
          <a:prstGeom prst="rect">
            <a:avLst/>
          </a:prstGeom>
        </p:spPr>
      </p:pic>
    </p:spTree>
    <p:extLst>
      <p:ext uri="{BB962C8B-B14F-4D97-AF65-F5344CB8AC3E}">
        <p14:creationId xmlns:p14="http://schemas.microsoft.com/office/powerpoint/2010/main" val="3702892775"/>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7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the Driving Force?</a:t>
            </a:r>
            <a:endParaRPr lang="en-US" dirty="0"/>
          </a:p>
        </p:txBody>
      </p:sp>
      <p:sp>
        <p:nvSpPr>
          <p:cNvPr id="6" name="Content Placeholder 5"/>
          <p:cNvSpPr>
            <a:spLocks noGrp="1"/>
          </p:cNvSpPr>
          <p:nvPr>
            <p:ph idx="1"/>
          </p:nvPr>
        </p:nvSpPr>
        <p:spPr>
          <a:xfrm>
            <a:off x="304800" y="1600200"/>
            <a:ext cx="7620000" cy="2667000"/>
          </a:xfrm>
          <a:solidFill>
            <a:schemeClr val="bg2">
              <a:lumMod val="60000"/>
              <a:lumOff val="40000"/>
            </a:schemeClr>
          </a:solidFill>
        </p:spPr>
        <p:txBody>
          <a:bodyPr>
            <a:normAutofit fontScale="92500" lnSpcReduction="10000"/>
          </a:bodyPr>
          <a:lstStyle/>
          <a:p>
            <a:pPr marL="411480" lvl="1" indent="0" algn="ctr">
              <a:buNone/>
            </a:pPr>
            <a:r>
              <a:rPr lang="en-US" sz="2800" dirty="0" smtClean="0"/>
              <a:t>Address Population Growth, Housing, Jobs and Service Demand</a:t>
            </a:r>
          </a:p>
          <a:p>
            <a:pPr marL="411480" lvl="1" indent="0" algn="ctr">
              <a:buNone/>
            </a:pPr>
            <a:endParaRPr lang="en-US" sz="2800" dirty="0"/>
          </a:p>
          <a:p>
            <a:pPr marL="411480" lvl="1" indent="0" algn="ctr">
              <a:buNone/>
            </a:pPr>
            <a:r>
              <a:rPr lang="en-US" sz="2800" dirty="0" smtClean="0">
                <a:solidFill>
                  <a:srgbClr val="002060"/>
                </a:solidFill>
              </a:rPr>
              <a:t>For every </a:t>
            </a:r>
            <a:r>
              <a:rPr lang="en-US" sz="4400" dirty="0" smtClean="0">
                <a:solidFill>
                  <a:srgbClr val="002060"/>
                </a:solidFill>
              </a:rPr>
              <a:t>3</a:t>
            </a:r>
            <a:r>
              <a:rPr lang="en-US" sz="2800" dirty="0" smtClean="0">
                <a:solidFill>
                  <a:srgbClr val="002060"/>
                </a:solidFill>
              </a:rPr>
              <a:t> people in Kitsap County now, there will be </a:t>
            </a:r>
            <a:r>
              <a:rPr lang="en-US" sz="4400" dirty="0" smtClean="0">
                <a:solidFill>
                  <a:srgbClr val="002060"/>
                </a:solidFill>
              </a:rPr>
              <a:t>1</a:t>
            </a:r>
            <a:r>
              <a:rPr lang="en-US" sz="2800" dirty="0" smtClean="0">
                <a:solidFill>
                  <a:srgbClr val="002060"/>
                </a:solidFill>
              </a:rPr>
              <a:t> more by 2036</a:t>
            </a:r>
            <a:endParaRPr lang="en-US" sz="2800" dirty="0">
              <a:solidFill>
                <a:srgbClr val="00206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247" y="4648200"/>
            <a:ext cx="1428750" cy="145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743288"/>
            <a:ext cx="2271944" cy="170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5046" y="4789734"/>
            <a:ext cx="2422005" cy="161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07051" y="5495602"/>
            <a:ext cx="609600" cy="609600"/>
          </a:xfrm>
          <a:prstGeom prst="rect">
            <a:avLst/>
          </a:prstGeom>
        </p:spPr>
      </p:pic>
    </p:spTree>
    <p:extLst>
      <p:ext uri="{BB962C8B-B14F-4D97-AF65-F5344CB8AC3E}">
        <p14:creationId xmlns:p14="http://schemas.microsoft.com/office/powerpoint/2010/main" val="1831826783"/>
      </p:ext>
    </p:extLst>
  </p:cSld>
  <p:clrMapOvr>
    <a:masterClrMapping/>
  </p:clrMapOvr>
  <mc:AlternateContent xmlns:mc="http://schemas.openxmlformats.org/markup-compatibility/2006" xmlns:p14="http://schemas.microsoft.com/office/powerpoint/2010/main">
    <mc:Choice Requires="p14">
      <p:transition spd="slow" p14:dur="2000" advTm="19000"/>
    </mc:Choice>
    <mc:Fallback xmlns="">
      <p:transition spd="slow" advTm="1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Does the Growth Management Act Say?</a:t>
            </a:r>
            <a:endParaRPr lang="en-US" sz="4000" dirty="0"/>
          </a:p>
        </p:txBody>
      </p:sp>
      <p:sp>
        <p:nvSpPr>
          <p:cNvPr id="3" name="Content Placeholder 2"/>
          <p:cNvSpPr>
            <a:spLocks noGrp="1"/>
          </p:cNvSpPr>
          <p:nvPr>
            <p:ph sz="half" idx="1"/>
          </p:nvPr>
        </p:nvSpPr>
        <p:spPr/>
        <p:txBody>
          <a:bodyPr>
            <a:normAutofit fontScale="92500" lnSpcReduction="10000"/>
          </a:bodyPr>
          <a:lstStyle/>
          <a:p>
            <a:r>
              <a:rPr lang="en-US" sz="3000" dirty="0" smtClean="0">
                <a:ln w="12700">
                  <a:solidFill>
                    <a:schemeClr val="tx1"/>
                  </a:solidFill>
                </a:ln>
                <a:latin typeface="Calibri" panose="020F0502020204030204" pitchFamily="34" charset="0"/>
              </a:rPr>
              <a:t>Kitsap County is required to review its Comprehensive Plan and review and revise </a:t>
            </a:r>
            <a:r>
              <a:rPr lang="en-US" sz="3000" b="1" dirty="0" smtClean="0">
                <a:ln w="12700">
                  <a:solidFill>
                    <a:schemeClr val="tx1"/>
                  </a:solidFill>
                </a:ln>
                <a:latin typeface="Calibri" panose="020F0502020204030204" pitchFamily="34" charset="0"/>
              </a:rPr>
              <a:t>IF NECESSARY</a:t>
            </a:r>
            <a:r>
              <a:rPr lang="en-US" sz="3000" dirty="0" smtClean="0">
                <a:ln w="12700">
                  <a:solidFill>
                    <a:schemeClr val="tx1"/>
                  </a:solidFill>
                </a:ln>
                <a:latin typeface="Calibri" panose="020F0502020204030204" pitchFamily="34" charset="0"/>
              </a:rPr>
              <a:t>, by June 2016.</a:t>
            </a:r>
          </a:p>
          <a:p>
            <a:endParaRPr lang="en-US" dirty="0"/>
          </a:p>
          <a:p>
            <a:endParaRPr lang="en-US" dirty="0"/>
          </a:p>
        </p:txBody>
      </p:sp>
      <p:sp>
        <p:nvSpPr>
          <p:cNvPr id="4" name="Content Placeholder 3"/>
          <p:cNvSpPr>
            <a:spLocks noGrp="1"/>
          </p:cNvSpPr>
          <p:nvPr>
            <p:ph sz="half" idx="2"/>
          </p:nvPr>
        </p:nvSpPr>
        <p:spPr>
          <a:solidFill>
            <a:schemeClr val="accent1">
              <a:lumMod val="60000"/>
              <a:lumOff val="40000"/>
            </a:schemeClr>
          </a:solidFill>
        </p:spPr>
        <p:txBody>
          <a:bodyPr>
            <a:normAutofit fontScale="92500" lnSpcReduction="10000"/>
          </a:bodyPr>
          <a:lstStyle/>
          <a:p>
            <a:r>
              <a:rPr lang="en-US" dirty="0" smtClean="0"/>
              <a:t>Required Elements:</a:t>
            </a:r>
          </a:p>
          <a:p>
            <a:pPr lvl="1"/>
            <a:r>
              <a:rPr lang="en-US" dirty="0" smtClean="0"/>
              <a:t>Land Use</a:t>
            </a:r>
          </a:p>
          <a:p>
            <a:pPr lvl="1"/>
            <a:r>
              <a:rPr lang="en-US" dirty="0" smtClean="0"/>
              <a:t>Housing</a:t>
            </a:r>
          </a:p>
          <a:p>
            <a:pPr lvl="1"/>
            <a:r>
              <a:rPr lang="en-US" dirty="0" smtClean="0"/>
              <a:t>Capital Facilities</a:t>
            </a:r>
          </a:p>
          <a:p>
            <a:pPr lvl="1"/>
            <a:r>
              <a:rPr lang="en-US" dirty="0" smtClean="0"/>
              <a:t>Utilities</a:t>
            </a:r>
          </a:p>
          <a:p>
            <a:pPr lvl="1"/>
            <a:r>
              <a:rPr lang="en-US" dirty="0" smtClean="0"/>
              <a:t>Transportation</a:t>
            </a:r>
          </a:p>
          <a:p>
            <a:pPr lvl="1"/>
            <a:r>
              <a:rPr lang="en-US" dirty="0" smtClean="0"/>
              <a:t>Rural</a:t>
            </a:r>
          </a:p>
          <a:p>
            <a:pPr lvl="1"/>
            <a:r>
              <a:rPr lang="en-US" dirty="0" smtClean="0"/>
              <a:t>Economic Development</a:t>
            </a:r>
          </a:p>
          <a:p>
            <a:r>
              <a:rPr lang="en-US" dirty="0"/>
              <a:t>Optional Elements</a:t>
            </a:r>
            <a:r>
              <a:rPr lang="en-US" dirty="0" smtClean="0"/>
              <a:t>:</a:t>
            </a:r>
          </a:p>
          <a:p>
            <a:pPr lvl="1"/>
            <a:r>
              <a:rPr lang="en-US" dirty="0" smtClean="0"/>
              <a:t>Historic Preservation</a:t>
            </a:r>
          </a:p>
          <a:p>
            <a:pPr lvl="1"/>
            <a:r>
              <a:rPr lang="en-US" dirty="0" smtClean="0"/>
              <a:t>Parks and Recreation</a:t>
            </a:r>
          </a:p>
          <a:p>
            <a:pPr lvl="1"/>
            <a:r>
              <a:rPr lang="en-US" dirty="0" smtClean="0"/>
              <a:t>Environment</a:t>
            </a:r>
            <a:endParaRPr lang="en-US" dirty="0"/>
          </a:p>
          <a:p>
            <a:pPr marL="411480" lvl="1" indent="0">
              <a:buNone/>
            </a:pP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321846"/>
            <a:ext cx="3733800" cy="1607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descr="G:\DCD\DATA\DCD02-Comm_Planning\Comp Plan 2016 Update\Logos\kitsap2035_logo_HiR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6193237"/>
            <a:ext cx="2011363" cy="633340"/>
          </a:xfrm>
          <a:prstGeom prst="rect">
            <a:avLst/>
          </a:prstGeom>
          <a:noFill/>
          <a:extLst>
            <a:ext uri="{909E8E84-426E-40DD-AFC4-6F175D3DCCD1}">
              <a14:hiddenFill xmlns:a14="http://schemas.microsoft.com/office/drawing/2010/main">
                <a:solidFill>
                  <a:srgbClr val="FFFFFF"/>
                </a:solidFill>
              </a14:hiddenFill>
            </a:ext>
          </a:extLst>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8600" y="6096000"/>
            <a:ext cx="609600" cy="609600"/>
          </a:xfrm>
          <a:prstGeom prst="rect">
            <a:avLst/>
          </a:prstGeom>
        </p:spPr>
      </p:pic>
    </p:spTree>
    <p:extLst>
      <p:ext uri="{BB962C8B-B14F-4D97-AF65-F5344CB8AC3E}">
        <p14:creationId xmlns:p14="http://schemas.microsoft.com/office/powerpoint/2010/main" val="3348337615"/>
      </p:ext>
    </p:extLst>
  </p:cSld>
  <p:clrMapOvr>
    <a:masterClrMapping/>
  </p:clrMapOvr>
  <mc:AlternateContent xmlns:mc="http://schemas.openxmlformats.org/markup-compatibility/2006" xmlns:p14="http://schemas.microsoft.com/office/powerpoint/2010/main">
    <mc:Choice Requires="p14">
      <p:transition spd="slow" p14:dur="2000" advClick="0" advTm="28000"/>
    </mc:Choice>
    <mc:Fallback xmlns="">
      <p:transition spd="slow" advClick="0"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89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What Must the County Consider in the Update?</a:t>
            </a:r>
            <a:endParaRPr lang="en-US" sz="4000" dirty="0"/>
          </a:p>
        </p:txBody>
      </p:sp>
      <p:pic>
        <p:nvPicPr>
          <p:cNvPr id="2051"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57200" y="2286000"/>
            <a:ext cx="1628870" cy="1621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normAutofit fontScale="92500"/>
          </a:bodyPr>
          <a:lstStyle/>
          <a:p>
            <a:endParaRPr lang="en-US" dirty="0" smtClean="0"/>
          </a:p>
          <a:p>
            <a:r>
              <a:rPr lang="en-US" dirty="0" smtClean="0"/>
              <a:t>Changes made by the State Legislature</a:t>
            </a:r>
          </a:p>
          <a:p>
            <a:r>
              <a:rPr lang="en-US" dirty="0" smtClean="0"/>
              <a:t>Updates in Population and Other Data</a:t>
            </a:r>
          </a:p>
          <a:p>
            <a:r>
              <a:rPr lang="en-US" dirty="0" smtClean="0"/>
              <a:t>PSRC’s Vision 2040 Policies</a:t>
            </a:r>
          </a:p>
          <a:p>
            <a:r>
              <a:rPr lang="en-US" dirty="0" smtClean="0"/>
              <a:t>Countywide Planning Policies</a:t>
            </a:r>
          </a:p>
          <a:p>
            <a:r>
              <a:rPr lang="en-US" dirty="0" smtClean="0"/>
              <a:t>Relevant Court Cases</a:t>
            </a:r>
            <a:endParaRPr lang="en-US"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315" y="4447712"/>
            <a:ext cx="402907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740981"/>
            <a:ext cx="15240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descr="G:\DCD\DATA\DCD02-Comm_Planning\Comp Plan 2016 Update\Logos\kitsap2035_logo_HiRe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200" y="6221108"/>
            <a:ext cx="1800814" cy="567042"/>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2000" y="5895029"/>
            <a:ext cx="609600" cy="609600"/>
          </a:xfrm>
          <a:prstGeom prst="rect">
            <a:avLst/>
          </a:prstGeom>
        </p:spPr>
      </p:pic>
    </p:spTree>
    <p:extLst>
      <p:ext uri="{BB962C8B-B14F-4D97-AF65-F5344CB8AC3E}">
        <p14:creationId xmlns:p14="http://schemas.microsoft.com/office/powerpoint/2010/main" val="1963973649"/>
      </p:ext>
    </p:extLst>
  </p:cSld>
  <p:clrMapOvr>
    <a:masterClrMapping/>
  </p:clrMapOvr>
  <mc:AlternateContent xmlns:mc="http://schemas.openxmlformats.org/markup-compatibility/2006" xmlns:p14="http://schemas.microsoft.com/office/powerpoint/2010/main">
    <mc:Choice Requires="p14">
      <p:transition spd="slow" p14:dur="2000" advClick="0" advTm="38000"/>
    </mc:Choice>
    <mc:Fallback xmlns="">
      <p:transition spd="slow" advClick="0"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2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429000"/>
            <a:ext cx="301878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descr="G:\DCD\DATA\DCD02-Comm_Planning\Comp Plan 2016 Update\Logos\kitsap2035_logo_HiR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5943600"/>
            <a:ext cx="2209802" cy="6958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5623" y="2496502"/>
            <a:ext cx="3429000" cy="3447098"/>
          </a:xfrm>
          <a:prstGeom prst="rect">
            <a:avLst/>
          </a:prstGeom>
          <a:noFill/>
        </p:spPr>
        <p:txBody>
          <a:bodyPr wrap="square" rtlCol="0">
            <a:spAutoFit/>
          </a:bodyPr>
          <a:lstStyle/>
          <a:p>
            <a:r>
              <a:rPr lang="en-US" sz="2600" b="1" dirty="0" smtClean="0"/>
              <a:t>Transportation</a:t>
            </a:r>
          </a:p>
          <a:p>
            <a:endParaRPr lang="en-US" sz="2600" b="1" dirty="0" smtClean="0"/>
          </a:p>
          <a:p>
            <a:r>
              <a:rPr lang="en-US" sz="2600" b="1" dirty="0" smtClean="0"/>
              <a:t>Environment</a:t>
            </a:r>
          </a:p>
          <a:p>
            <a:endParaRPr lang="en-US" sz="2600" b="1" dirty="0" smtClean="0"/>
          </a:p>
          <a:p>
            <a:r>
              <a:rPr lang="en-US" sz="2600" b="1" dirty="0" smtClean="0"/>
              <a:t>Economic Development </a:t>
            </a:r>
            <a:endParaRPr lang="en-US" sz="2600" b="1" dirty="0"/>
          </a:p>
          <a:p>
            <a:endParaRPr lang="en-US" sz="2600" b="1" dirty="0" smtClean="0"/>
          </a:p>
          <a:p>
            <a:r>
              <a:rPr lang="en-US" sz="2600" b="1" dirty="0" smtClean="0"/>
              <a:t>Parks</a:t>
            </a:r>
          </a:p>
          <a:p>
            <a:endParaRPr lang="en-US" b="1" dirty="0" smtClean="0">
              <a:solidFill>
                <a:srgbClr val="CD8B15"/>
              </a:solidFill>
            </a:endParaRPr>
          </a:p>
          <a:p>
            <a:endParaRPr lang="en-US" b="1" dirty="0">
              <a:solidFill>
                <a:srgbClr val="CD8B15"/>
              </a:solidFill>
            </a:endParaRPr>
          </a:p>
        </p:txBody>
      </p:sp>
      <p:sp>
        <p:nvSpPr>
          <p:cNvPr id="3" name="TextBox 2"/>
          <p:cNvSpPr txBox="1"/>
          <p:nvPr/>
        </p:nvSpPr>
        <p:spPr>
          <a:xfrm>
            <a:off x="457200" y="6291512"/>
            <a:ext cx="4800600" cy="338554"/>
          </a:xfrm>
          <a:prstGeom prst="rect">
            <a:avLst/>
          </a:prstGeom>
          <a:noFill/>
        </p:spPr>
        <p:txBody>
          <a:bodyPr wrap="square" rtlCol="0">
            <a:spAutoFit/>
          </a:bodyPr>
          <a:lstStyle/>
          <a:p>
            <a:r>
              <a:rPr lang="en-US" sz="1600" b="1" dirty="0">
                <a:solidFill>
                  <a:srgbClr val="CD8B15"/>
                </a:solidFill>
                <a:hlinkClick r:id="rId6"/>
              </a:rPr>
              <a:t>http://compplan.kitsapgov.com/Pages/home.aspx</a:t>
            </a:r>
            <a:endParaRPr lang="en-US" sz="1600" b="1" dirty="0">
              <a:solidFill>
                <a:srgbClr val="CD8B15"/>
              </a:solidFill>
            </a:endParaRPr>
          </a:p>
        </p:txBody>
      </p:sp>
      <p:sp>
        <p:nvSpPr>
          <p:cNvPr id="4" name="Rectangle 3"/>
          <p:cNvSpPr/>
          <p:nvPr/>
        </p:nvSpPr>
        <p:spPr>
          <a:xfrm>
            <a:off x="648978" y="521427"/>
            <a:ext cx="7467602" cy="1569660"/>
          </a:xfrm>
          <a:prstGeom prst="rect">
            <a:avLst/>
          </a:prstGeom>
        </p:spPr>
        <p:txBody>
          <a:bodyPr wrap="square">
            <a:spAutoFit/>
          </a:bodyPr>
          <a:lstStyle/>
          <a:p>
            <a:pPr algn="ctr"/>
            <a:r>
              <a:rPr lang="en-US" sz="3200" spc="-100" dirty="0">
                <a:solidFill>
                  <a:schemeClr val="tx1">
                    <a:lumMod val="75000"/>
                    <a:lumOff val="25000"/>
                  </a:schemeClr>
                </a:solidFill>
                <a:latin typeface="+mj-lt"/>
                <a:ea typeface="+mj-ea"/>
                <a:cs typeface="+mj-cs"/>
              </a:rPr>
              <a:t>Let’s Hear Kitsap </a:t>
            </a:r>
            <a:r>
              <a:rPr lang="en-US" sz="3200" spc="-100" dirty="0" smtClean="0">
                <a:solidFill>
                  <a:schemeClr val="tx1">
                    <a:lumMod val="75000"/>
                    <a:lumOff val="25000"/>
                  </a:schemeClr>
                </a:solidFill>
                <a:latin typeface="+mj-lt"/>
                <a:ea typeface="+mj-ea"/>
                <a:cs typeface="+mj-cs"/>
              </a:rPr>
              <a:t>Public </a:t>
            </a:r>
            <a:r>
              <a:rPr lang="en-US" sz="3200" spc="-100" dirty="0">
                <a:solidFill>
                  <a:schemeClr val="tx1">
                    <a:lumMod val="75000"/>
                    <a:lumOff val="25000"/>
                  </a:schemeClr>
                </a:solidFill>
                <a:latin typeface="+mj-lt"/>
                <a:ea typeface="+mj-ea"/>
                <a:cs typeface="+mj-cs"/>
              </a:rPr>
              <a:t>Participation Plan for the </a:t>
            </a:r>
            <a:br>
              <a:rPr lang="en-US" sz="3200" spc="-100" dirty="0">
                <a:solidFill>
                  <a:schemeClr val="tx1">
                    <a:lumMod val="75000"/>
                    <a:lumOff val="25000"/>
                  </a:schemeClr>
                </a:solidFill>
                <a:latin typeface="+mj-lt"/>
                <a:ea typeface="+mj-ea"/>
                <a:cs typeface="+mj-cs"/>
              </a:rPr>
            </a:br>
            <a:r>
              <a:rPr lang="en-US" sz="3200" spc="-100" dirty="0">
                <a:solidFill>
                  <a:schemeClr val="tx1">
                    <a:lumMod val="75000"/>
                    <a:lumOff val="25000"/>
                  </a:schemeClr>
                </a:solidFill>
                <a:latin typeface="+mj-lt"/>
                <a:ea typeface="+mj-ea"/>
                <a:cs typeface="+mj-cs"/>
              </a:rPr>
              <a:t>Comprehensive Plan Update</a:t>
            </a:r>
          </a:p>
        </p:txBody>
      </p:sp>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223510" y="5943600"/>
            <a:ext cx="609600" cy="609600"/>
          </a:xfrm>
          <a:prstGeom prst="rect">
            <a:avLst/>
          </a:prstGeom>
        </p:spPr>
      </p:pic>
    </p:spTree>
    <p:extLst>
      <p:ext uri="{BB962C8B-B14F-4D97-AF65-F5344CB8AC3E}">
        <p14:creationId xmlns:p14="http://schemas.microsoft.com/office/powerpoint/2010/main" val="398058710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68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7955715F32014CB1CB221F60C3B0B9" ma:contentTypeVersion="1" ma:contentTypeDescription="Create a new document." ma:contentTypeScope="" ma:versionID="f25d4eadedc238de7c7edbc7d2ffc9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EA9B288-4129-4541-806B-F908D6427575}"/>
</file>

<file path=customXml/itemProps2.xml><?xml version="1.0" encoding="utf-8"?>
<ds:datastoreItem xmlns:ds="http://schemas.openxmlformats.org/officeDocument/2006/customXml" ds:itemID="{6D80D566-C2AB-4549-8D1A-1E614380747A}"/>
</file>

<file path=customXml/itemProps3.xml><?xml version="1.0" encoding="utf-8"?>
<ds:datastoreItem xmlns:ds="http://schemas.openxmlformats.org/officeDocument/2006/customXml" ds:itemID="{AC7EA004-6188-41AD-96D5-8A298F9735E2}"/>
</file>

<file path=docProps/app.xml><?xml version="1.0" encoding="utf-8"?>
<Properties xmlns="http://schemas.openxmlformats.org/officeDocument/2006/extended-properties" xmlns:vt="http://schemas.openxmlformats.org/officeDocument/2006/docPropsVTypes">
  <Template>Adjacency</Template>
  <TotalTime>1106</TotalTime>
  <Words>710</Words>
  <Application>Microsoft Office PowerPoint</Application>
  <PresentationFormat>On-screen Show (4:3)</PresentationFormat>
  <Paragraphs>152</Paragraphs>
  <Slides>19</Slides>
  <Notes>3</Notes>
  <HiddenSlides>0</HiddenSlides>
  <MMClips>19</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Adjacency</vt:lpstr>
      <vt:lpstr>Acrobat Document</vt:lpstr>
      <vt:lpstr>Kitsap County Comprehensive Plan Update</vt:lpstr>
      <vt:lpstr>Overview of Presentation</vt:lpstr>
      <vt:lpstr>What is a Comprehensive Plan?</vt:lpstr>
      <vt:lpstr>How is the Comprehensive Plan Implemented?</vt:lpstr>
      <vt:lpstr>Kitsap County Comprehensive Plan History</vt:lpstr>
      <vt:lpstr>What is the Driving Force?</vt:lpstr>
      <vt:lpstr>What Does the Growth Management Act Say?</vt:lpstr>
      <vt:lpstr>What Must the County Consider in the Update?</vt:lpstr>
      <vt:lpstr>PowerPoint Presentation</vt:lpstr>
      <vt:lpstr>Buildable Lands Report</vt:lpstr>
      <vt:lpstr>Comprehensive Plan Policy Document: Goals, Policies and Strategies (GPS)</vt:lpstr>
      <vt:lpstr>Internal Review Team (IRT)</vt:lpstr>
      <vt:lpstr>PowerPoint Presentation</vt:lpstr>
      <vt:lpstr>Land Use Alternatives </vt:lpstr>
      <vt:lpstr>Supplemental Environmental Impact Statement (SEIS)</vt:lpstr>
      <vt:lpstr>Capital Facilities Plan Update</vt:lpstr>
      <vt:lpstr>Critical Areas Ordinance Update </vt:lpstr>
      <vt:lpstr>Next Steps </vt:lpstr>
      <vt:lpstr>QUESTIONS OR COMMENTS?</vt:lpstr>
    </vt:vector>
  </TitlesOfParts>
  <Company>Kitsap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Kitsap County Comprehensive Plan Update</dc:title>
  <dc:creator>Katrina Knutson</dc:creator>
  <cp:lastModifiedBy>Elizabeth Court</cp:lastModifiedBy>
  <cp:revision>135</cp:revision>
  <dcterms:created xsi:type="dcterms:W3CDTF">2014-04-25T19:27:58Z</dcterms:created>
  <dcterms:modified xsi:type="dcterms:W3CDTF">2015-09-03T18:01:47Z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0x010100DD7955715F32014CB1CB221F60C3B0B9</vt:lpwstr>
  </property>
</Properties>
</file>