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5.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23.xml" ContentType="application/vnd.openxmlformats-officedocument.presentationml.slide+xml"/>
  <Override PartName="/ppt/slides/slide34.xml" ContentType="application/vnd.openxmlformats-officedocument.presentationml.slide+xml"/>
  <Override PartName="/ppt/slides/slide32.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3.xml" ContentType="application/vnd.openxmlformats-officedocument.presentationml.slide+xml"/>
  <Override PartName="/ppt/slides/slide27.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diagrams/colors2.xml" ContentType="application/vnd.openxmlformats-officedocument.drawingml.diagramColors+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rawing2.xml" ContentType="application/vnd.ms-office.drawingml.diagramDrawing+xml"/>
  <Override PartName="/ppt/diagrams/quickStyle2.xml" ContentType="application/vnd.openxmlformats-officedocument.drawingml.diagramStyle+xml"/>
  <Override PartName="/ppt/diagrams/layout2.xml" ContentType="application/vnd.openxmlformats-officedocument.drawingml.diagramLayou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288" r:id="rId3"/>
    <p:sldId id="298" r:id="rId4"/>
    <p:sldId id="307" r:id="rId5"/>
    <p:sldId id="308" r:id="rId6"/>
    <p:sldId id="309" r:id="rId7"/>
    <p:sldId id="310" r:id="rId8"/>
    <p:sldId id="311" r:id="rId9"/>
    <p:sldId id="289" r:id="rId10"/>
    <p:sldId id="292" r:id="rId11"/>
    <p:sldId id="290" r:id="rId12"/>
    <p:sldId id="291" r:id="rId13"/>
    <p:sldId id="293" r:id="rId14"/>
    <p:sldId id="294" r:id="rId15"/>
    <p:sldId id="295" r:id="rId16"/>
    <p:sldId id="296" r:id="rId17"/>
    <p:sldId id="297" r:id="rId18"/>
    <p:sldId id="299" r:id="rId19"/>
    <p:sldId id="300" r:id="rId20"/>
    <p:sldId id="306" r:id="rId21"/>
    <p:sldId id="301" r:id="rId22"/>
    <p:sldId id="302" r:id="rId23"/>
    <p:sldId id="303" r:id="rId24"/>
    <p:sldId id="321" r:id="rId25"/>
    <p:sldId id="322" r:id="rId26"/>
    <p:sldId id="304" r:id="rId27"/>
    <p:sldId id="323" r:id="rId28"/>
    <p:sldId id="277" r:id="rId29"/>
    <p:sldId id="278" r:id="rId30"/>
    <p:sldId id="279" r:id="rId31"/>
    <p:sldId id="280" r:id="rId32"/>
    <p:sldId id="313" r:id="rId33"/>
    <p:sldId id="314" r:id="rId34"/>
    <p:sldId id="315" r:id="rId35"/>
    <p:sldId id="316" r:id="rId36"/>
    <p:sldId id="317" r:id="rId37"/>
    <p:sldId id="318" r:id="rId38"/>
    <p:sldId id="319" r:id="rId39"/>
    <p:sldId id="320" r:id="rId40"/>
    <p:sldId id="312" r:id="rId41"/>
    <p:sldId id="276"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A346"/>
    <a:srgbClr val="565A5C"/>
    <a:srgbClr val="EA06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87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E2631F-BDE6-478A-8968-387C6991A954}" type="doc">
      <dgm:prSet loTypeId="urn:microsoft.com/office/officeart/2009/3/layout/StepUpProcess" loCatId="process" qsTypeId="urn:microsoft.com/office/officeart/2005/8/quickstyle/simple1" qsCatId="simple" csTypeId="urn:microsoft.com/office/officeart/2005/8/colors/colorful5" csCatId="colorful" phldr="1"/>
      <dgm:spPr/>
      <dgm:t>
        <a:bodyPr/>
        <a:lstStyle/>
        <a:p>
          <a:endParaRPr lang="en-US"/>
        </a:p>
      </dgm:t>
    </dgm:pt>
    <dgm:pt modelId="{254F0565-2DF4-4F08-83C8-88FF8EA3CAAB}">
      <dgm:prSet phldrT="[Text]"/>
      <dgm:spPr/>
      <dgm:t>
        <a:bodyPr/>
        <a:lstStyle/>
        <a:p>
          <a:r>
            <a:rPr lang="en-US" cap="all" baseline="0"/>
            <a:t>Population and Employment Targetting</a:t>
          </a:r>
        </a:p>
      </dgm:t>
    </dgm:pt>
    <dgm:pt modelId="{865614AC-0C17-4F70-B73D-B06E9F81F1F4}" type="parTrans" cxnId="{DBC33D3E-5020-4186-92F5-1884FECEC1FB}">
      <dgm:prSet/>
      <dgm:spPr/>
      <dgm:t>
        <a:bodyPr/>
        <a:lstStyle/>
        <a:p>
          <a:endParaRPr lang="en-US"/>
        </a:p>
      </dgm:t>
    </dgm:pt>
    <dgm:pt modelId="{F42CDA07-3A0C-455B-AF3D-3B96252BB92A}" type="sibTrans" cxnId="{DBC33D3E-5020-4186-92F5-1884FECEC1FB}">
      <dgm:prSet/>
      <dgm:spPr/>
      <dgm:t>
        <a:bodyPr/>
        <a:lstStyle/>
        <a:p>
          <a:endParaRPr lang="en-US"/>
        </a:p>
      </dgm:t>
    </dgm:pt>
    <dgm:pt modelId="{471F642D-27B0-4E43-9F3C-C4EAFC6C4932}">
      <dgm:prSet phldrT="[Text]"/>
      <dgm:spPr/>
      <dgm:t>
        <a:bodyPr/>
        <a:lstStyle/>
        <a:p>
          <a:r>
            <a:rPr lang="en-US" cap="all" baseline="0"/>
            <a:t>Buildable Lands Report</a:t>
          </a:r>
        </a:p>
      </dgm:t>
    </dgm:pt>
    <dgm:pt modelId="{253607B4-FA63-4500-BD46-3B0EBD940938}" type="parTrans" cxnId="{1372F60F-D716-43D0-BF2B-A706145E5BD7}">
      <dgm:prSet/>
      <dgm:spPr/>
      <dgm:t>
        <a:bodyPr/>
        <a:lstStyle/>
        <a:p>
          <a:endParaRPr lang="en-US"/>
        </a:p>
      </dgm:t>
    </dgm:pt>
    <dgm:pt modelId="{618DFAF4-5822-4A9F-B59C-5A02D1EFFCD1}" type="sibTrans" cxnId="{1372F60F-D716-43D0-BF2B-A706145E5BD7}">
      <dgm:prSet/>
      <dgm:spPr/>
      <dgm:t>
        <a:bodyPr/>
        <a:lstStyle/>
        <a:p>
          <a:endParaRPr lang="en-US"/>
        </a:p>
      </dgm:t>
    </dgm:pt>
    <dgm:pt modelId="{A0ABB348-CEAE-4EC1-8AF6-58504EF44D5B}">
      <dgm:prSet phldrT="[Text]"/>
      <dgm:spPr/>
      <dgm:t>
        <a:bodyPr/>
        <a:lstStyle/>
        <a:p>
          <a:r>
            <a:rPr lang="en-US" cap="all" baseline="0"/>
            <a:t>Scoping/Needs Assessment</a:t>
          </a:r>
        </a:p>
      </dgm:t>
    </dgm:pt>
    <dgm:pt modelId="{19D875EB-9E80-418E-B22F-793A6D747AFF}" type="parTrans" cxnId="{3A4588F6-0024-454C-B2D8-7FB87AA158E6}">
      <dgm:prSet/>
      <dgm:spPr/>
      <dgm:t>
        <a:bodyPr/>
        <a:lstStyle/>
        <a:p>
          <a:endParaRPr lang="en-US"/>
        </a:p>
      </dgm:t>
    </dgm:pt>
    <dgm:pt modelId="{B429D655-47C9-4A2B-90E9-71A70CF18823}" type="sibTrans" cxnId="{3A4588F6-0024-454C-B2D8-7FB87AA158E6}">
      <dgm:prSet/>
      <dgm:spPr/>
      <dgm:t>
        <a:bodyPr/>
        <a:lstStyle/>
        <a:p>
          <a:endParaRPr lang="en-US"/>
        </a:p>
      </dgm:t>
    </dgm:pt>
    <dgm:pt modelId="{AECED0F9-13FF-433D-80B2-69AA507C8BD5}">
      <dgm:prSet phldrT="[Text]"/>
      <dgm:spPr/>
      <dgm:t>
        <a:bodyPr/>
        <a:lstStyle/>
        <a:p>
          <a:r>
            <a:rPr lang="en-US" cap="all" baseline="0"/>
            <a:t>Visioning</a:t>
          </a:r>
        </a:p>
      </dgm:t>
    </dgm:pt>
    <dgm:pt modelId="{CD114085-D6BA-46C8-AB31-5AE0C855922D}" type="parTrans" cxnId="{1F988DFD-32DC-4FF0-A780-C8663FB54313}">
      <dgm:prSet/>
      <dgm:spPr/>
      <dgm:t>
        <a:bodyPr/>
        <a:lstStyle/>
        <a:p>
          <a:endParaRPr lang="en-US"/>
        </a:p>
      </dgm:t>
    </dgm:pt>
    <dgm:pt modelId="{8F6D4767-A6AF-40A6-9866-26F06BE983F6}" type="sibTrans" cxnId="{1F988DFD-32DC-4FF0-A780-C8663FB54313}">
      <dgm:prSet/>
      <dgm:spPr/>
      <dgm:t>
        <a:bodyPr/>
        <a:lstStyle/>
        <a:p>
          <a:endParaRPr lang="en-US"/>
        </a:p>
      </dgm:t>
    </dgm:pt>
    <dgm:pt modelId="{20AF17CF-0507-40B8-93E4-DED595F6C230}">
      <dgm:prSet phldrT="[Text]"/>
      <dgm:spPr/>
      <dgm:t>
        <a:bodyPr/>
        <a:lstStyle/>
        <a:p>
          <a:r>
            <a:rPr lang="en-US" cap="all" baseline="0"/>
            <a:t>Document Drafting</a:t>
          </a:r>
        </a:p>
      </dgm:t>
    </dgm:pt>
    <dgm:pt modelId="{69B56011-4522-4607-9057-FA8571315DEF}" type="parTrans" cxnId="{F48F40A1-344B-497C-8D5F-3C3934CD860B}">
      <dgm:prSet/>
      <dgm:spPr/>
      <dgm:t>
        <a:bodyPr/>
        <a:lstStyle/>
        <a:p>
          <a:endParaRPr lang="en-US"/>
        </a:p>
      </dgm:t>
    </dgm:pt>
    <dgm:pt modelId="{289DB938-4BF1-4120-A12A-2F18D255BE0A}" type="sibTrans" cxnId="{F48F40A1-344B-497C-8D5F-3C3934CD860B}">
      <dgm:prSet/>
      <dgm:spPr/>
      <dgm:t>
        <a:bodyPr/>
        <a:lstStyle/>
        <a:p>
          <a:endParaRPr lang="en-US"/>
        </a:p>
      </dgm:t>
    </dgm:pt>
    <dgm:pt modelId="{A16EC4A2-4066-4260-9121-5CFBB4EA5445}">
      <dgm:prSet phldrT="[Text]"/>
      <dgm:spPr/>
      <dgm:t>
        <a:bodyPr/>
        <a:lstStyle/>
        <a:p>
          <a:r>
            <a:rPr lang="en-US" cap="all" baseline="0"/>
            <a:t>Policy Document</a:t>
          </a:r>
        </a:p>
      </dgm:t>
    </dgm:pt>
    <dgm:pt modelId="{2B395BFF-01EC-4C6E-BE24-BFA31E6E4A71}" type="parTrans" cxnId="{B194D679-6168-44AC-825A-D36C94B704D1}">
      <dgm:prSet/>
      <dgm:spPr/>
      <dgm:t>
        <a:bodyPr/>
        <a:lstStyle/>
        <a:p>
          <a:endParaRPr lang="en-US"/>
        </a:p>
      </dgm:t>
    </dgm:pt>
    <dgm:pt modelId="{A72C8545-51C2-4DAF-B04C-28B14AD01270}" type="sibTrans" cxnId="{B194D679-6168-44AC-825A-D36C94B704D1}">
      <dgm:prSet/>
      <dgm:spPr/>
      <dgm:t>
        <a:bodyPr/>
        <a:lstStyle/>
        <a:p>
          <a:endParaRPr lang="en-US"/>
        </a:p>
      </dgm:t>
    </dgm:pt>
    <dgm:pt modelId="{91028074-52E5-4A9D-B4A4-0A74380717AA}">
      <dgm:prSet phldrT="[Text]"/>
      <dgm:spPr/>
      <dgm:t>
        <a:bodyPr/>
        <a:lstStyle/>
        <a:p>
          <a:r>
            <a:rPr lang="en-US" cap="all" baseline="0"/>
            <a:t>SEIS</a:t>
          </a:r>
        </a:p>
      </dgm:t>
    </dgm:pt>
    <dgm:pt modelId="{ECAB94D5-B203-4D02-AE45-F11438BEA0B5}" type="parTrans" cxnId="{E0AC756A-6E3D-4D12-812E-30195B860B22}">
      <dgm:prSet/>
      <dgm:spPr/>
      <dgm:t>
        <a:bodyPr/>
        <a:lstStyle/>
        <a:p>
          <a:endParaRPr lang="en-US"/>
        </a:p>
      </dgm:t>
    </dgm:pt>
    <dgm:pt modelId="{962EB3CF-F67C-4398-B22E-FE36D8A59328}" type="sibTrans" cxnId="{E0AC756A-6E3D-4D12-812E-30195B860B22}">
      <dgm:prSet/>
      <dgm:spPr/>
      <dgm:t>
        <a:bodyPr/>
        <a:lstStyle/>
        <a:p>
          <a:endParaRPr lang="en-US"/>
        </a:p>
      </dgm:t>
    </dgm:pt>
    <dgm:pt modelId="{590500CE-AB9D-43D7-9E95-E302BF89A855}">
      <dgm:prSet phldrT="[Text]"/>
      <dgm:spPr/>
      <dgm:t>
        <a:bodyPr/>
        <a:lstStyle/>
        <a:p>
          <a:r>
            <a:rPr lang="en-US" cap="all" baseline="0"/>
            <a:t>CFP</a:t>
          </a:r>
        </a:p>
      </dgm:t>
    </dgm:pt>
    <dgm:pt modelId="{641DE284-DDCB-4CBB-9D2F-13CACAE0736A}" type="parTrans" cxnId="{01426783-F06E-448A-91A3-2BF1BCD9DA37}">
      <dgm:prSet/>
      <dgm:spPr/>
      <dgm:t>
        <a:bodyPr/>
        <a:lstStyle/>
        <a:p>
          <a:endParaRPr lang="en-US"/>
        </a:p>
      </dgm:t>
    </dgm:pt>
    <dgm:pt modelId="{88FA1CEF-DC49-406B-AA70-E10116B33D7C}" type="sibTrans" cxnId="{01426783-F06E-448A-91A3-2BF1BCD9DA37}">
      <dgm:prSet/>
      <dgm:spPr/>
      <dgm:t>
        <a:bodyPr/>
        <a:lstStyle/>
        <a:p>
          <a:endParaRPr lang="en-US"/>
        </a:p>
      </dgm:t>
    </dgm:pt>
    <dgm:pt modelId="{8C76FBF9-7BE4-40B8-A22D-711307DFF306}">
      <dgm:prSet phldrT="[Text]"/>
      <dgm:spPr/>
      <dgm:t>
        <a:bodyPr/>
        <a:lstStyle/>
        <a:p>
          <a:r>
            <a:rPr lang="en-US" cap="all" baseline="0"/>
            <a:t>Preferred Alternative</a:t>
          </a:r>
        </a:p>
      </dgm:t>
    </dgm:pt>
    <dgm:pt modelId="{52DAF36D-D1DD-401E-BE50-C0E48F6DEB56}" type="parTrans" cxnId="{938A555A-25D3-4B6F-9679-130022DC963D}">
      <dgm:prSet/>
      <dgm:spPr/>
      <dgm:t>
        <a:bodyPr/>
        <a:lstStyle/>
        <a:p>
          <a:endParaRPr lang="en-US"/>
        </a:p>
      </dgm:t>
    </dgm:pt>
    <dgm:pt modelId="{9F72B44E-4CF4-4D3C-B654-A9A0A0A90423}" type="sibTrans" cxnId="{938A555A-25D3-4B6F-9679-130022DC963D}">
      <dgm:prSet/>
      <dgm:spPr/>
      <dgm:t>
        <a:bodyPr/>
        <a:lstStyle/>
        <a:p>
          <a:endParaRPr lang="en-US"/>
        </a:p>
      </dgm:t>
    </dgm:pt>
    <dgm:pt modelId="{08F61FD3-0C72-4E55-BEA2-32D8DC7156AE}">
      <dgm:prSet phldrT="[Text]"/>
      <dgm:spPr/>
      <dgm:t>
        <a:bodyPr/>
        <a:lstStyle/>
        <a:p>
          <a:r>
            <a:rPr lang="en-US" cap="all" baseline="0"/>
            <a:t>Draft Final Documents</a:t>
          </a:r>
        </a:p>
      </dgm:t>
    </dgm:pt>
    <dgm:pt modelId="{E9BB6BC0-0EC5-4644-B15A-EA5BF40BA7B3}" type="parTrans" cxnId="{18B7EE11-B41E-44C2-97E2-AC15C2CC32A8}">
      <dgm:prSet/>
      <dgm:spPr/>
      <dgm:t>
        <a:bodyPr/>
        <a:lstStyle/>
        <a:p>
          <a:endParaRPr lang="en-US"/>
        </a:p>
      </dgm:t>
    </dgm:pt>
    <dgm:pt modelId="{3DECDF56-B94D-4D82-9373-EFE20BA9B889}" type="sibTrans" cxnId="{18B7EE11-B41E-44C2-97E2-AC15C2CC32A8}">
      <dgm:prSet/>
      <dgm:spPr/>
      <dgm:t>
        <a:bodyPr/>
        <a:lstStyle/>
        <a:p>
          <a:endParaRPr lang="en-US"/>
        </a:p>
      </dgm:t>
    </dgm:pt>
    <dgm:pt modelId="{62C21CEA-8802-42D4-83D5-52904E4DD721}">
      <dgm:prSet phldrT="[Text]"/>
      <dgm:spPr/>
      <dgm:t>
        <a:bodyPr/>
        <a:lstStyle/>
        <a:p>
          <a:r>
            <a:rPr lang="en-US" cap="all" baseline="0"/>
            <a:t>Legislative Process </a:t>
          </a:r>
        </a:p>
      </dgm:t>
    </dgm:pt>
    <dgm:pt modelId="{CA654040-29F0-4824-9D21-711FD149A14D}" type="parTrans" cxnId="{6F631EF8-52E9-430B-BF83-4A17B0D23595}">
      <dgm:prSet/>
      <dgm:spPr/>
      <dgm:t>
        <a:bodyPr/>
        <a:lstStyle/>
        <a:p>
          <a:endParaRPr lang="en-US"/>
        </a:p>
      </dgm:t>
    </dgm:pt>
    <dgm:pt modelId="{1006B90E-613E-43FE-91FF-6C9AA3158612}" type="sibTrans" cxnId="{6F631EF8-52E9-430B-BF83-4A17B0D23595}">
      <dgm:prSet/>
      <dgm:spPr/>
      <dgm:t>
        <a:bodyPr/>
        <a:lstStyle/>
        <a:p>
          <a:endParaRPr lang="en-US"/>
        </a:p>
      </dgm:t>
    </dgm:pt>
    <dgm:pt modelId="{EC85E23C-B6BF-4CCD-8E0F-D91EF5B4BC38}" type="pres">
      <dgm:prSet presAssocID="{9BE2631F-BDE6-478A-8968-387C6991A954}" presName="rootnode" presStyleCnt="0">
        <dgm:presLayoutVars>
          <dgm:chMax/>
          <dgm:chPref/>
          <dgm:dir/>
          <dgm:animLvl val="lvl"/>
        </dgm:presLayoutVars>
      </dgm:prSet>
      <dgm:spPr/>
      <dgm:t>
        <a:bodyPr/>
        <a:lstStyle/>
        <a:p>
          <a:endParaRPr lang="en-US"/>
        </a:p>
      </dgm:t>
    </dgm:pt>
    <dgm:pt modelId="{09879D70-F690-4E65-9003-C9CC96199383}" type="pres">
      <dgm:prSet presAssocID="{254F0565-2DF4-4F08-83C8-88FF8EA3CAAB}" presName="composite" presStyleCnt="0"/>
      <dgm:spPr/>
    </dgm:pt>
    <dgm:pt modelId="{48D31736-2E98-42F4-BDDD-C75B212514E6}" type="pres">
      <dgm:prSet presAssocID="{254F0565-2DF4-4F08-83C8-88FF8EA3CAAB}" presName="LShape" presStyleLbl="alignNode1" presStyleIdx="0" presStyleCnt="15"/>
      <dgm:spPr>
        <a:solidFill>
          <a:srgbClr val="2A6A8D"/>
        </a:solidFill>
        <a:ln>
          <a:solidFill>
            <a:srgbClr val="2A6A8D"/>
          </a:solidFill>
        </a:ln>
      </dgm:spPr>
    </dgm:pt>
    <dgm:pt modelId="{7356073C-1403-4F05-AEF8-E9B67E036489}" type="pres">
      <dgm:prSet presAssocID="{254F0565-2DF4-4F08-83C8-88FF8EA3CAAB}" presName="ParentText" presStyleLbl="revTx" presStyleIdx="0" presStyleCnt="8">
        <dgm:presLayoutVars>
          <dgm:chMax val="0"/>
          <dgm:chPref val="0"/>
          <dgm:bulletEnabled val="1"/>
        </dgm:presLayoutVars>
      </dgm:prSet>
      <dgm:spPr/>
      <dgm:t>
        <a:bodyPr/>
        <a:lstStyle/>
        <a:p>
          <a:endParaRPr lang="en-US"/>
        </a:p>
      </dgm:t>
    </dgm:pt>
    <dgm:pt modelId="{AA937F4B-BFC5-4361-AD4E-4005865DCEBE}" type="pres">
      <dgm:prSet presAssocID="{254F0565-2DF4-4F08-83C8-88FF8EA3CAAB}" presName="Triangle" presStyleLbl="alignNode1" presStyleIdx="1" presStyleCnt="15"/>
      <dgm:spPr/>
    </dgm:pt>
    <dgm:pt modelId="{F9DF560D-8DE1-4F7B-BEF5-D7FB0B95F99D}" type="pres">
      <dgm:prSet presAssocID="{F42CDA07-3A0C-455B-AF3D-3B96252BB92A}" presName="sibTrans" presStyleCnt="0"/>
      <dgm:spPr/>
    </dgm:pt>
    <dgm:pt modelId="{16D547F6-6F33-46A8-9EBF-BDFC06FF9AB9}" type="pres">
      <dgm:prSet presAssocID="{F42CDA07-3A0C-455B-AF3D-3B96252BB92A}" presName="space" presStyleCnt="0"/>
      <dgm:spPr/>
    </dgm:pt>
    <dgm:pt modelId="{6A83A8D0-D531-4709-A804-E1ED8A44EF5B}" type="pres">
      <dgm:prSet presAssocID="{471F642D-27B0-4E43-9F3C-C4EAFC6C4932}" presName="composite" presStyleCnt="0"/>
      <dgm:spPr/>
    </dgm:pt>
    <dgm:pt modelId="{0EB5CF44-3AA7-4853-9E3C-FDF559CB97A9}" type="pres">
      <dgm:prSet presAssocID="{471F642D-27B0-4E43-9F3C-C4EAFC6C4932}" presName="LShape" presStyleLbl="alignNode1" presStyleIdx="2" presStyleCnt="15"/>
      <dgm:spPr>
        <a:solidFill>
          <a:srgbClr val="F27C3E"/>
        </a:solidFill>
        <a:ln>
          <a:solidFill>
            <a:srgbClr val="F27C3E"/>
          </a:solidFill>
        </a:ln>
      </dgm:spPr>
    </dgm:pt>
    <dgm:pt modelId="{EF08F668-FDDB-4547-A103-0CD2927E7A68}" type="pres">
      <dgm:prSet presAssocID="{471F642D-27B0-4E43-9F3C-C4EAFC6C4932}" presName="ParentText" presStyleLbl="revTx" presStyleIdx="1" presStyleCnt="8">
        <dgm:presLayoutVars>
          <dgm:chMax val="0"/>
          <dgm:chPref val="0"/>
          <dgm:bulletEnabled val="1"/>
        </dgm:presLayoutVars>
      </dgm:prSet>
      <dgm:spPr/>
      <dgm:t>
        <a:bodyPr/>
        <a:lstStyle/>
        <a:p>
          <a:endParaRPr lang="en-US"/>
        </a:p>
      </dgm:t>
    </dgm:pt>
    <dgm:pt modelId="{81BC2F6D-203A-4088-AD49-5CA29307EDAC}" type="pres">
      <dgm:prSet presAssocID="{471F642D-27B0-4E43-9F3C-C4EAFC6C4932}" presName="Triangle" presStyleLbl="alignNode1" presStyleIdx="3" presStyleCnt="15"/>
      <dgm:spPr/>
    </dgm:pt>
    <dgm:pt modelId="{ED772FC9-48E0-44A1-A408-EB7C4F431419}" type="pres">
      <dgm:prSet presAssocID="{618DFAF4-5822-4A9F-B59C-5A02D1EFFCD1}" presName="sibTrans" presStyleCnt="0"/>
      <dgm:spPr/>
    </dgm:pt>
    <dgm:pt modelId="{4AD42CAD-664E-4E8E-A9B8-D679A295627D}" type="pres">
      <dgm:prSet presAssocID="{618DFAF4-5822-4A9F-B59C-5A02D1EFFCD1}" presName="space" presStyleCnt="0"/>
      <dgm:spPr/>
    </dgm:pt>
    <dgm:pt modelId="{9D2A2F2E-C346-4434-B85B-86AED7AF31B8}" type="pres">
      <dgm:prSet presAssocID="{A0ABB348-CEAE-4EC1-8AF6-58504EF44D5B}" presName="composite" presStyleCnt="0"/>
      <dgm:spPr/>
    </dgm:pt>
    <dgm:pt modelId="{C877B79F-ABF4-458B-A82D-DF88D4CD6CAF}" type="pres">
      <dgm:prSet presAssocID="{A0ABB348-CEAE-4EC1-8AF6-58504EF44D5B}" presName="LShape" presStyleLbl="alignNode1" presStyleIdx="4" presStyleCnt="15"/>
      <dgm:spPr>
        <a:solidFill>
          <a:srgbClr val="89A346"/>
        </a:solidFill>
        <a:ln>
          <a:solidFill>
            <a:srgbClr val="89A346"/>
          </a:solidFill>
        </a:ln>
      </dgm:spPr>
    </dgm:pt>
    <dgm:pt modelId="{0189B130-3F9C-4816-AA09-B624B4890619}" type="pres">
      <dgm:prSet presAssocID="{A0ABB348-CEAE-4EC1-8AF6-58504EF44D5B}" presName="ParentText" presStyleLbl="revTx" presStyleIdx="2" presStyleCnt="8">
        <dgm:presLayoutVars>
          <dgm:chMax val="0"/>
          <dgm:chPref val="0"/>
          <dgm:bulletEnabled val="1"/>
        </dgm:presLayoutVars>
      </dgm:prSet>
      <dgm:spPr/>
      <dgm:t>
        <a:bodyPr/>
        <a:lstStyle/>
        <a:p>
          <a:endParaRPr lang="en-US"/>
        </a:p>
      </dgm:t>
    </dgm:pt>
    <dgm:pt modelId="{2894AD4B-20B2-40E2-BC64-15AF8A0099EA}" type="pres">
      <dgm:prSet presAssocID="{A0ABB348-CEAE-4EC1-8AF6-58504EF44D5B}" presName="Triangle" presStyleLbl="alignNode1" presStyleIdx="5" presStyleCnt="15"/>
      <dgm:spPr/>
    </dgm:pt>
    <dgm:pt modelId="{FC94CEE0-74C4-4DED-AC99-BE6951F7FA40}" type="pres">
      <dgm:prSet presAssocID="{B429D655-47C9-4A2B-90E9-71A70CF18823}" presName="sibTrans" presStyleCnt="0"/>
      <dgm:spPr/>
    </dgm:pt>
    <dgm:pt modelId="{A69EB2BC-B658-4F97-8A1E-53F303A2B2DF}" type="pres">
      <dgm:prSet presAssocID="{B429D655-47C9-4A2B-90E9-71A70CF18823}" presName="space" presStyleCnt="0"/>
      <dgm:spPr/>
    </dgm:pt>
    <dgm:pt modelId="{FB6AD226-7098-4648-99AC-D07C96BB5093}" type="pres">
      <dgm:prSet presAssocID="{AECED0F9-13FF-433D-80B2-69AA507C8BD5}" presName="composite" presStyleCnt="0"/>
      <dgm:spPr/>
    </dgm:pt>
    <dgm:pt modelId="{61739762-A30D-4084-B0F2-A799BE2551D8}" type="pres">
      <dgm:prSet presAssocID="{AECED0F9-13FF-433D-80B2-69AA507C8BD5}" presName="LShape" presStyleLbl="alignNode1" presStyleIdx="6" presStyleCnt="15"/>
      <dgm:spPr>
        <a:solidFill>
          <a:srgbClr val="2A6A8D"/>
        </a:solidFill>
        <a:ln>
          <a:solidFill>
            <a:srgbClr val="2A6A8D"/>
          </a:solidFill>
        </a:ln>
      </dgm:spPr>
    </dgm:pt>
    <dgm:pt modelId="{6F4ACD30-E983-4C47-87C6-A0D03F71869B}" type="pres">
      <dgm:prSet presAssocID="{AECED0F9-13FF-433D-80B2-69AA507C8BD5}" presName="ParentText" presStyleLbl="revTx" presStyleIdx="3" presStyleCnt="8">
        <dgm:presLayoutVars>
          <dgm:chMax val="0"/>
          <dgm:chPref val="0"/>
          <dgm:bulletEnabled val="1"/>
        </dgm:presLayoutVars>
      </dgm:prSet>
      <dgm:spPr/>
      <dgm:t>
        <a:bodyPr/>
        <a:lstStyle/>
        <a:p>
          <a:endParaRPr lang="en-US"/>
        </a:p>
      </dgm:t>
    </dgm:pt>
    <dgm:pt modelId="{638A3AFB-DF6D-45D9-B817-274FE82F6062}" type="pres">
      <dgm:prSet presAssocID="{AECED0F9-13FF-433D-80B2-69AA507C8BD5}" presName="Triangle" presStyleLbl="alignNode1" presStyleIdx="7" presStyleCnt="15"/>
      <dgm:spPr/>
    </dgm:pt>
    <dgm:pt modelId="{C6467004-140C-4F25-AE4A-2F2D8199430B}" type="pres">
      <dgm:prSet presAssocID="{8F6D4767-A6AF-40A6-9866-26F06BE983F6}" presName="sibTrans" presStyleCnt="0"/>
      <dgm:spPr/>
    </dgm:pt>
    <dgm:pt modelId="{223E2B07-96F3-4756-8BEA-94FD3F6173CD}" type="pres">
      <dgm:prSet presAssocID="{8F6D4767-A6AF-40A6-9866-26F06BE983F6}" presName="space" presStyleCnt="0"/>
      <dgm:spPr/>
    </dgm:pt>
    <dgm:pt modelId="{9F265A6D-9025-404D-949F-848C579B5846}" type="pres">
      <dgm:prSet presAssocID="{20AF17CF-0507-40B8-93E4-DED595F6C230}" presName="composite" presStyleCnt="0"/>
      <dgm:spPr/>
    </dgm:pt>
    <dgm:pt modelId="{8ABC4D1A-915B-44B2-8B34-CB267A351399}" type="pres">
      <dgm:prSet presAssocID="{20AF17CF-0507-40B8-93E4-DED595F6C230}" presName="LShape" presStyleLbl="alignNode1" presStyleIdx="8" presStyleCnt="15"/>
      <dgm:spPr>
        <a:solidFill>
          <a:srgbClr val="F27C3E"/>
        </a:solidFill>
        <a:ln>
          <a:solidFill>
            <a:srgbClr val="F27C3E"/>
          </a:solidFill>
        </a:ln>
      </dgm:spPr>
    </dgm:pt>
    <dgm:pt modelId="{855B0BBC-F165-4432-B0B5-FC1858198D03}" type="pres">
      <dgm:prSet presAssocID="{20AF17CF-0507-40B8-93E4-DED595F6C230}" presName="ParentText" presStyleLbl="revTx" presStyleIdx="4" presStyleCnt="8">
        <dgm:presLayoutVars>
          <dgm:chMax val="0"/>
          <dgm:chPref val="0"/>
          <dgm:bulletEnabled val="1"/>
        </dgm:presLayoutVars>
      </dgm:prSet>
      <dgm:spPr/>
      <dgm:t>
        <a:bodyPr/>
        <a:lstStyle/>
        <a:p>
          <a:endParaRPr lang="en-US"/>
        </a:p>
      </dgm:t>
    </dgm:pt>
    <dgm:pt modelId="{C4E8A0F6-37CB-4E58-ABCB-D22F53E8EBE1}" type="pres">
      <dgm:prSet presAssocID="{20AF17CF-0507-40B8-93E4-DED595F6C230}" presName="Triangle" presStyleLbl="alignNode1" presStyleIdx="9" presStyleCnt="15"/>
      <dgm:spPr/>
    </dgm:pt>
    <dgm:pt modelId="{A19F855E-0523-44DE-8873-DD42CEF75631}" type="pres">
      <dgm:prSet presAssocID="{289DB938-4BF1-4120-A12A-2F18D255BE0A}" presName="sibTrans" presStyleCnt="0"/>
      <dgm:spPr/>
    </dgm:pt>
    <dgm:pt modelId="{61E7341E-81D4-4101-B4C0-21943C36FE29}" type="pres">
      <dgm:prSet presAssocID="{289DB938-4BF1-4120-A12A-2F18D255BE0A}" presName="space" presStyleCnt="0"/>
      <dgm:spPr/>
    </dgm:pt>
    <dgm:pt modelId="{22AA169C-A925-4A63-8E9F-195E4A5C1EFC}" type="pres">
      <dgm:prSet presAssocID="{8C76FBF9-7BE4-40B8-A22D-711307DFF306}" presName="composite" presStyleCnt="0"/>
      <dgm:spPr/>
    </dgm:pt>
    <dgm:pt modelId="{E640E650-F94F-461C-9640-8C04E2716F83}" type="pres">
      <dgm:prSet presAssocID="{8C76FBF9-7BE4-40B8-A22D-711307DFF306}" presName="LShape" presStyleLbl="alignNode1" presStyleIdx="10" presStyleCnt="15"/>
      <dgm:spPr>
        <a:solidFill>
          <a:srgbClr val="89A346"/>
        </a:solidFill>
        <a:ln>
          <a:solidFill>
            <a:srgbClr val="89A346"/>
          </a:solidFill>
        </a:ln>
      </dgm:spPr>
    </dgm:pt>
    <dgm:pt modelId="{D3898D8C-9011-401F-9942-41B31B898D1C}" type="pres">
      <dgm:prSet presAssocID="{8C76FBF9-7BE4-40B8-A22D-711307DFF306}" presName="ParentText" presStyleLbl="revTx" presStyleIdx="5" presStyleCnt="8">
        <dgm:presLayoutVars>
          <dgm:chMax val="0"/>
          <dgm:chPref val="0"/>
          <dgm:bulletEnabled val="1"/>
        </dgm:presLayoutVars>
      </dgm:prSet>
      <dgm:spPr/>
      <dgm:t>
        <a:bodyPr/>
        <a:lstStyle/>
        <a:p>
          <a:endParaRPr lang="en-US"/>
        </a:p>
      </dgm:t>
    </dgm:pt>
    <dgm:pt modelId="{F6DDCA26-BC7D-4A89-A664-F62C4BA1AAC4}" type="pres">
      <dgm:prSet presAssocID="{8C76FBF9-7BE4-40B8-A22D-711307DFF306}" presName="Triangle" presStyleLbl="alignNode1" presStyleIdx="11" presStyleCnt="15"/>
      <dgm:spPr/>
    </dgm:pt>
    <dgm:pt modelId="{45269B71-9624-4E76-B4FA-F3D70F828823}" type="pres">
      <dgm:prSet presAssocID="{9F72B44E-4CF4-4D3C-B654-A9A0A0A90423}" presName="sibTrans" presStyleCnt="0"/>
      <dgm:spPr/>
    </dgm:pt>
    <dgm:pt modelId="{4B31B22B-FB4A-4C45-80D3-977C8B4263CF}" type="pres">
      <dgm:prSet presAssocID="{9F72B44E-4CF4-4D3C-B654-A9A0A0A90423}" presName="space" presStyleCnt="0"/>
      <dgm:spPr/>
    </dgm:pt>
    <dgm:pt modelId="{B1C28B3B-0BE7-46C3-BE3C-97B76300E916}" type="pres">
      <dgm:prSet presAssocID="{08F61FD3-0C72-4E55-BEA2-32D8DC7156AE}" presName="composite" presStyleCnt="0"/>
      <dgm:spPr/>
    </dgm:pt>
    <dgm:pt modelId="{EB9B9115-8671-4EF7-A7F5-094B9D0544E7}" type="pres">
      <dgm:prSet presAssocID="{08F61FD3-0C72-4E55-BEA2-32D8DC7156AE}" presName="LShape" presStyleLbl="alignNode1" presStyleIdx="12" presStyleCnt="15"/>
      <dgm:spPr>
        <a:solidFill>
          <a:srgbClr val="2A6A8D"/>
        </a:solidFill>
        <a:ln>
          <a:solidFill>
            <a:srgbClr val="2A6A8D"/>
          </a:solidFill>
        </a:ln>
      </dgm:spPr>
    </dgm:pt>
    <dgm:pt modelId="{9B0D72AB-D062-46B1-91C1-E90613B7ADD2}" type="pres">
      <dgm:prSet presAssocID="{08F61FD3-0C72-4E55-BEA2-32D8DC7156AE}" presName="ParentText" presStyleLbl="revTx" presStyleIdx="6" presStyleCnt="8">
        <dgm:presLayoutVars>
          <dgm:chMax val="0"/>
          <dgm:chPref val="0"/>
          <dgm:bulletEnabled val="1"/>
        </dgm:presLayoutVars>
      </dgm:prSet>
      <dgm:spPr/>
      <dgm:t>
        <a:bodyPr/>
        <a:lstStyle/>
        <a:p>
          <a:endParaRPr lang="en-US"/>
        </a:p>
      </dgm:t>
    </dgm:pt>
    <dgm:pt modelId="{CD179BC5-82E4-4377-BB6F-09238B8A90C8}" type="pres">
      <dgm:prSet presAssocID="{08F61FD3-0C72-4E55-BEA2-32D8DC7156AE}" presName="Triangle" presStyleLbl="alignNode1" presStyleIdx="13" presStyleCnt="15"/>
      <dgm:spPr/>
    </dgm:pt>
    <dgm:pt modelId="{B2FE0B27-7D6A-4443-BA6D-9F27160BD6CA}" type="pres">
      <dgm:prSet presAssocID="{3DECDF56-B94D-4D82-9373-EFE20BA9B889}" presName="sibTrans" presStyleCnt="0"/>
      <dgm:spPr/>
    </dgm:pt>
    <dgm:pt modelId="{CFEE2789-9F75-4435-B314-F47B836266C3}" type="pres">
      <dgm:prSet presAssocID="{3DECDF56-B94D-4D82-9373-EFE20BA9B889}" presName="space" presStyleCnt="0"/>
      <dgm:spPr/>
    </dgm:pt>
    <dgm:pt modelId="{101CC76F-0C3A-4878-80AA-02C180CF2DAA}" type="pres">
      <dgm:prSet presAssocID="{62C21CEA-8802-42D4-83D5-52904E4DD721}" presName="composite" presStyleCnt="0"/>
      <dgm:spPr/>
    </dgm:pt>
    <dgm:pt modelId="{DE6BF9AF-0A1F-4508-A6EF-11C36B41D597}" type="pres">
      <dgm:prSet presAssocID="{62C21CEA-8802-42D4-83D5-52904E4DD721}" presName="LShape" presStyleLbl="alignNode1" presStyleIdx="14" presStyleCnt="15"/>
      <dgm:spPr>
        <a:solidFill>
          <a:srgbClr val="F27C3E"/>
        </a:solidFill>
        <a:ln>
          <a:solidFill>
            <a:srgbClr val="F27C3E"/>
          </a:solidFill>
        </a:ln>
      </dgm:spPr>
    </dgm:pt>
    <dgm:pt modelId="{91E1E1C6-73DF-4A14-8F05-0DA5A0BF07F5}" type="pres">
      <dgm:prSet presAssocID="{62C21CEA-8802-42D4-83D5-52904E4DD721}" presName="ParentText" presStyleLbl="revTx" presStyleIdx="7" presStyleCnt="8">
        <dgm:presLayoutVars>
          <dgm:chMax val="0"/>
          <dgm:chPref val="0"/>
          <dgm:bulletEnabled val="1"/>
        </dgm:presLayoutVars>
      </dgm:prSet>
      <dgm:spPr/>
      <dgm:t>
        <a:bodyPr/>
        <a:lstStyle/>
        <a:p>
          <a:endParaRPr lang="en-US"/>
        </a:p>
      </dgm:t>
    </dgm:pt>
  </dgm:ptLst>
  <dgm:cxnLst>
    <dgm:cxn modelId="{3A4588F6-0024-454C-B2D8-7FB87AA158E6}" srcId="{9BE2631F-BDE6-478A-8968-387C6991A954}" destId="{A0ABB348-CEAE-4EC1-8AF6-58504EF44D5B}" srcOrd="2" destOrd="0" parTransId="{19D875EB-9E80-418E-B22F-793A6D747AFF}" sibTransId="{B429D655-47C9-4A2B-90E9-71A70CF18823}"/>
    <dgm:cxn modelId="{FE40F9C0-5D7A-4818-A03E-603FA2B8488A}" type="presOf" srcId="{254F0565-2DF4-4F08-83C8-88FF8EA3CAAB}" destId="{7356073C-1403-4F05-AEF8-E9B67E036489}" srcOrd="0" destOrd="0" presId="urn:microsoft.com/office/officeart/2009/3/layout/StepUpProcess"/>
    <dgm:cxn modelId="{01426783-F06E-448A-91A3-2BF1BCD9DA37}" srcId="{20AF17CF-0507-40B8-93E4-DED595F6C230}" destId="{590500CE-AB9D-43D7-9E95-E302BF89A855}" srcOrd="2" destOrd="0" parTransId="{641DE284-DDCB-4CBB-9D2F-13CACAE0736A}" sibTransId="{88FA1CEF-DC49-406B-AA70-E10116B33D7C}"/>
    <dgm:cxn modelId="{FBECB8DE-6D00-49D1-8F06-D4BC68D56CDA}" type="presOf" srcId="{471F642D-27B0-4E43-9F3C-C4EAFC6C4932}" destId="{EF08F668-FDDB-4547-A103-0CD2927E7A68}" srcOrd="0" destOrd="0" presId="urn:microsoft.com/office/officeart/2009/3/layout/StepUpProcess"/>
    <dgm:cxn modelId="{D56EBA85-817A-40CD-840A-90B5048C82DE}" type="presOf" srcId="{8C76FBF9-7BE4-40B8-A22D-711307DFF306}" destId="{D3898D8C-9011-401F-9942-41B31B898D1C}" srcOrd="0" destOrd="0" presId="urn:microsoft.com/office/officeart/2009/3/layout/StepUpProcess"/>
    <dgm:cxn modelId="{1F988DFD-32DC-4FF0-A780-C8663FB54313}" srcId="{9BE2631F-BDE6-478A-8968-387C6991A954}" destId="{AECED0F9-13FF-433D-80B2-69AA507C8BD5}" srcOrd="3" destOrd="0" parTransId="{CD114085-D6BA-46C8-AB31-5AE0C855922D}" sibTransId="{8F6D4767-A6AF-40A6-9866-26F06BE983F6}"/>
    <dgm:cxn modelId="{6656A196-27D0-464A-80AD-6874AD4F843C}" type="presOf" srcId="{9BE2631F-BDE6-478A-8968-387C6991A954}" destId="{EC85E23C-B6BF-4CCD-8E0F-D91EF5B4BC38}" srcOrd="0" destOrd="0" presId="urn:microsoft.com/office/officeart/2009/3/layout/StepUpProcess"/>
    <dgm:cxn modelId="{A1CD9D5E-522C-4F3F-AE64-920C64401803}" type="presOf" srcId="{590500CE-AB9D-43D7-9E95-E302BF89A855}" destId="{855B0BBC-F165-4432-B0B5-FC1858198D03}" srcOrd="0" destOrd="3" presId="urn:microsoft.com/office/officeart/2009/3/layout/StepUpProcess"/>
    <dgm:cxn modelId="{DBC33D3E-5020-4186-92F5-1884FECEC1FB}" srcId="{9BE2631F-BDE6-478A-8968-387C6991A954}" destId="{254F0565-2DF4-4F08-83C8-88FF8EA3CAAB}" srcOrd="0" destOrd="0" parTransId="{865614AC-0C17-4F70-B73D-B06E9F81F1F4}" sibTransId="{F42CDA07-3A0C-455B-AF3D-3B96252BB92A}"/>
    <dgm:cxn modelId="{18B7EE11-B41E-44C2-97E2-AC15C2CC32A8}" srcId="{9BE2631F-BDE6-478A-8968-387C6991A954}" destId="{08F61FD3-0C72-4E55-BEA2-32D8DC7156AE}" srcOrd="6" destOrd="0" parTransId="{E9BB6BC0-0EC5-4644-B15A-EA5BF40BA7B3}" sibTransId="{3DECDF56-B94D-4D82-9373-EFE20BA9B889}"/>
    <dgm:cxn modelId="{D1A3A31B-8A28-41B2-A0F3-422F3F089C14}" type="presOf" srcId="{A0ABB348-CEAE-4EC1-8AF6-58504EF44D5B}" destId="{0189B130-3F9C-4816-AA09-B624B4890619}" srcOrd="0" destOrd="0" presId="urn:microsoft.com/office/officeart/2009/3/layout/StepUpProcess"/>
    <dgm:cxn modelId="{28F14626-6565-4394-8ADF-F6BAF97BF28D}" type="presOf" srcId="{62C21CEA-8802-42D4-83D5-52904E4DD721}" destId="{91E1E1C6-73DF-4A14-8F05-0DA5A0BF07F5}" srcOrd="0" destOrd="0" presId="urn:microsoft.com/office/officeart/2009/3/layout/StepUpProcess"/>
    <dgm:cxn modelId="{F48F40A1-344B-497C-8D5F-3C3934CD860B}" srcId="{9BE2631F-BDE6-478A-8968-387C6991A954}" destId="{20AF17CF-0507-40B8-93E4-DED595F6C230}" srcOrd="4" destOrd="0" parTransId="{69B56011-4522-4607-9057-FA8571315DEF}" sibTransId="{289DB938-4BF1-4120-A12A-2F18D255BE0A}"/>
    <dgm:cxn modelId="{6445B4F7-4C85-4A52-85CD-94605162B805}" type="presOf" srcId="{A16EC4A2-4066-4260-9121-5CFBB4EA5445}" destId="{855B0BBC-F165-4432-B0B5-FC1858198D03}" srcOrd="0" destOrd="1" presId="urn:microsoft.com/office/officeart/2009/3/layout/StepUpProcess"/>
    <dgm:cxn modelId="{E0AC756A-6E3D-4D12-812E-30195B860B22}" srcId="{20AF17CF-0507-40B8-93E4-DED595F6C230}" destId="{91028074-52E5-4A9D-B4A4-0A74380717AA}" srcOrd="1" destOrd="0" parTransId="{ECAB94D5-B203-4D02-AE45-F11438BEA0B5}" sibTransId="{962EB3CF-F67C-4398-B22E-FE36D8A59328}"/>
    <dgm:cxn modelId="{C718975D-466A-4640-994B-6058B645514B}" type="presOf" srcId="{08F61FD3-0C72-4E55-BEA2-32D8DC7156AE}" destId="{9B0D72AB-D062-46B1-91C1-E90613B7ADD2}" srcOrd="0" destOrd="0" presId="urn:microsoft.com/office/officeart/2009/3/layout/StepUpProcess"/>
    <dgm:cxn modelId="{CBBEDB5E-B678-4A58-9885-A36D46DD7E40}" type="presOf" srcId="{91028074-52E5-4A9D-B4A4-0A74380717AA}" destId="{855B0BBC-F165-4432-B0B5-FC1858198D03}" srcOrd="0" destOrd="2" presId="urn:microsoft.com/office/officeart/2009/3/layout/StepUpProcess"/>
    <dgm:cxn modelId="{938A555A-25D3-4B6F-9679-130022DC963D}" srcId="{9BE2631F-BDE6-478A-8968-387C6991A954}" destId="{8C76FBF9-7BE4-40B8-A22D-711307DFF306}" srcOrd="5" destOrd="0" parTransId="{52DAF36D-D1DD-401E-BE50-C0E48F6DEB56}" sibTransId="{9F72B44E-4CF4-4D3C-B654-A9A0A0A90423}"/>
    <dgm:cxn modelId="{15B4E5BB-3B36-49DA-8587-1C9DF71F44E5}" type="presOf" srcId="{AECED0F9-13FF-433D-80B2-69AA507C8BD5}" destId="{6F4ACD30-E983-4C47-87C6-A0D03F71869B}" srcOrd="0" destOrd="0" presId="urn:microsoft.com/office/officeart/2009/3/layout/StepUpProcess"/>
    <dgm:cxn modelId="{B194D679-6168-44AC-825A-D36C94B704D1}" srcId="{20AF17CF-0507-40B8-93E4-DED595F6C230}" destId="{A16EC4A2-4066-4260-9121-5CFBB4EA5445}" srcOrd="0" destOrd="0" parTransId="{2B395BFF-01EC-4C6E-BE24-BFA31E6E4A71}" sibTransId="{A72C8545-51C2-4DAF-B04C-28B14AD01270}"/>
    <dgm:cxn modelId="{6F631EF8-52E9-430B-BF83-4A17B0D23595}" srcId="{9BE2631F-BDE6-478A-8968-387C6991A954}" destId="{62C21CEA-8802-42D4-83D5-52904E4DD721}" srcOrd="7" destOrd="0" parTransId="{CA654040-29F0-4824-9D21-711FD149A14D}" sibTransId="{1006B90E-613E-43FE-91FF-6C9AA3158612}"/>
    <dgm:cxn modelId="{6E216063-9E50-4856-B4B7-974C347E74A4}" type="presOf" srcId="{20AF17CF-0507-40B8-93E4-DED595F6C230}" destId="{855B0BBC-F165-4432-B0B5-FC1858198D03}" srcOrd="0" destOrd="0" presId="urn:microsoft.com/office/officeart/2009/3/layout/StepUpProcess"/>
    <dgm:cxn modelId="{1372F60F-D716-43D0-BF2B-A706145E5BD7}" srcId="{9BE2631F-BDE6-478A-8968-387C6991A954}" destId="{471F642D-27B0-4E43-9F3C-C4EAFC6C4932}" srcOrd="1" destOrd="0" parTransId="{253607B4-FA63-4500-BD46-3B0EBD940938}" sibTransId="{618DFAF4-5822-4A9F-B59C-5A02D1EFFCD1}"/>
    <dgm:cxn modelId="{8181A633-CB9A-4D2B-9FBC-371526F404B2}" type="presParOf" srcId="{EC85E23C-B6BF-4CCD-8E0F-D91EF5B4BC38}" destId="{09879D70-F690-4E65-9003-C9CC96199383}" srcOrd="0" destOrd="0" presId="urn:microsoft.com/office/officeart/2009/3/layout/StepUpProcess"/>
    <dgm:cxn modelId="{5C5C8BE5-0FDD-4DBE-B4EC-3DAA7C56D46F}" type="presParOf" srcId="{09879D70-F690-4E65-9003-C9CC96199383}" destId="{48D31736-2E98-42F4-BDDD-C75B212514E6}" srcOrd="0" destOrd="0" presId="urn:microsoft.com/office/officeart/2009/3/layout/StepUpProcess"/>
    <dgm:cxn modelId="{EBB29F3C-FE9F-4DC3-BF93-065D55F2E99F}" type="presParOf" srcId="{09879D70-F690-4E65-9003-C9CC96199383}" destId="{7356073C-1403-4F05-AEF8-E9B67E036489}" srcOrd="1" destOrd="0" presId="urn:microsoft.com/office/officeart/2009/3/layout/StepUpProcess"/>
    <dgm:cxn modelId="{0BDF65DF-FD01-4EAE-9A51-9795A83AD7DD}" type="presParOf" srcId="{09879D70-F690-4E65-9003-C9CC96199383}" destId="{AA937F4B-BFC5-4361-AD4E-4005865DCEBE}" srcOrd="2" destOrd="0" presId="urn:microsoft.com/office/officeart/2009/3/layout/StepUpProcess"/>
    <dgm:cxn modelId="{3C93CB14-3C86-4219-9BE6-C26EBAFE89C2}" type="presParOf" srcId="{EC85E23C-B6BF-4CCD-8E0F-D91EF5B4BC38}" destId="{F9DF560D-8DE1-4F7B-BEF5-D7FB0B95F99D}" srcOrd="1" destOrd="0" presId="urn:microsoft.com/office/officeart/2009/3/layout/StepUpProcess"/>
    <dgm:cxn modelId="{21DAB325-50E3-46B8-8B21-E8FC16C53FB6}" type="presParOf" srcId="{F9DF560D-8DE1-4F7B-BEF5-D7FB0B95F99D}" destId="{16D547F6-6F33-46A8-9EBF-BDFC06FF9AB9}" srcOrd="0" destOrd="0" presId="urn:microsoft.com/office/officeart/2009/3/layout/StepUpProcess"/>
    <dgm:cxn modelId="{31B8D8D7-AAF2-401A-934A-F398F71B9EC4}" type="presParOf" srcId="{EC85E23C-B6BF-4CCD-8E0F-D91EF5B4BC38}" destId="{6A83A8D0-D531-4709-A804-E1ED8A44EF5B}" srcOrd="2" destOrd="0" presId="urn:microsoft.com/office/officeart/2009/3/layout/StepUpProcess"/>
    <dgm:cxn modelId="{5D5A1087-7F07-4CC2-AFED-18AAD5F7DB7E}" type="presParOf" srcId="{6A83A8D0-D531-4709-A804-E1ED8A44EF5B}" destId="{0EB5CF44-3AA7-4853-9E3C-FDF559CB97A9}" srcOrd="0" destOrd="0" presId="urn:microsoft.com/office/officeart/2009/3/layout/StepUpProcess"/>
    <dgm:cxn modelId="{4FC87A90-5549-4ABF-A88A-7BD6667676CE}" type="presParOf" srcId="{6A83A8D0-D531-4709-A804-E1ED8A44EF5B}" destId="{EF08F668-FDDB-4547-A103-0CD2927E7A68}" srcOrd="1" destOrd="0" presId="urn:microsoft.com/office/officeart/2009/3/layout/StepUpProcess"/>
    <dgm:cxn modelId="{CDFBF0BC-3527-412E-9973-5A343731DBA1}" type="presParOf" srcId="{6A83A8D0-D531-4709-A804-E1ED8A44EF5B}" destId="{81BC2F6D-203A-4088-AD49-5CA29307EDAC}" srcOrd="2" destOrd="0" presId="urn:microsoft.com/office/officeart/2009/3/layout/StepUpProcess"/>
    <dgm:cxn modelId="{A8B78E5E-9700-48A7-B98D-9CB3018DA18B}" type="presParOf" srcId="{EC85E23C-B6BF-4CCD-8E0F-D91EF5B4BC38}" destId="{ED772FC9-48E0-44A1-A408-EB7C4F431419}" srcOrd="3" destOrd="0" presId="urn:microsoft.com/office/officeart/2009/3/layout/StepUpProcess"/>
    <dgm:cxn modelId="{18DFC2A5-C8FA-4113-8A2B-6639413D09BF}" type="presParOf" srcId="{ED772FC9-48E0-44A1-A408-EB7C4F431419}" destId="{4AD42CAD-664E-4E8E-A9B8-D679A295627D}" srcOrd="0" destOrd="0" presId="urn:microsoft.com/office/officeart/2009/3/layout/StepUpProcess"/>
    <dgm:cxn modelId="{4F822DD4-4430-4994-AB75-F84FEB659400}" type="presParOf" srcId="{EC85E23C-B6BF-4CCD-8E0F-D91EF5B4BC38}" destId="{9D2A2F2E-C346-4434-B85B-86AED7AF31B8}" srcOrd="4" destOrd="0" presId="urn:microsoft.com/office/officeart/2009/3/layout/StepUpProcess"/>
    <dgm:cxn modelId="{39E81F30-FB6D-4FE2-996D-8AC8B3B1E7FE}" type="presParOf" srcId="{9D2A2F2E-C346-4434-B85B-86AED7AF31B8}" destId="{C877B79F-ABF4-458B-A82D-DF88D4CD6CAF}" srcOrd="0" destOrd="0" presId="urn:microsoft.com/office/officeart/2009/3/layout/StepUpProcess"/>
    <dgm:cxn modelId="{4E8C6F9D-2637-40E3-9BEE-B08845188968}" type="presParOf" srcId="{9D2A2F2E-C346-4434-B85B-86AED7AF31B8}" destId="{0189B130-3F9C-4816-AA09-B624B4890619}" srcOrd="1" destOrd="0" presId="urn:microsoft.com/office/officeart/2009/3/layout/StepUpProcess"/>
    <dgm:cxn modelId="{522012E7-C9E3-4AC3-A6FA-4EA92F5FB84B}" type="presParOf" srcId="{9D2A2F2E-C346-4434-B85B-86AED7AF31B8}" destId="{2894AD4B-20B2-40E2-BC64-15AF8A0099EA}" srcOrd="2" destOrd="0" presId="urn:microsoft.com/office/officeart/2009/3/layout/StepUpProcess"/>
    <dgm:cxn modelId="{D69122BF-29A9-4507-A2BA-C89ED9A1406B}" type="presParOf" srcId="{EC85E23C-B6BF-4CCD-8E0F-D91EF5B4BC38}" destId="{FC94CEE0-74C4-4DED-AC99-BE6951F7FA40}" srcOrd="5" destOrd="0" presId="urn:microsoft.com/office/officeart/2009/3/layout/StepUpProcess"/>
    <dgm:cxn modelId="{9CD88075-E2B8-4C4F-A152-4AAEE5B24A6C}" type="presParOf" srcId="{FC94CEE0-74C4-4DED-AC99-BE6951F7FA40}" destId="{A69EB2BC-B658-4F97-8A1E-53F303A2B2DF}" srcOrd="0" destOrd="0" presId="urn:microsoft.com/office/officeart/2009/3/layout/StepUpProcess"/>
    <dgm:cxn modelId="{1F57A4DE-4C5E-4C95-8872-5E926822ABBC}" type="presParOf" srcId="{EC85E23C-B6BF-4CCD-8E0F-D91EF5B4BC38}" destId="{FB6AD226-7098-4648-99AC-D07C96BB5093}" srcOrd="6" destOrd="0" presId="urn:microsoft.com/office/officeart/2009/3/layout/StepUpProcess"/>
    <dgm:cxn modelId="{C7D669CA-6F90-4B1E-A529-AE00EF0BFFFA}" type="presParOf" srcId="{FB6AD226-7098-4648-99AC-D07C96BB5093}" destId="{61739762-A30D-4084-B0F2-A799BE2551D8}" srcOrd="0" destOrd="0" presId="urn:microsoft.com/office/officeart/2009/3/layout/StepUpProcess"/>
    <dgm:cxn modelId="{222B8F18-2A09-4353-9151-E2B5E079F85F}" type="presParOf" srcId="{FB6AD226-7098-4648-99AC-D07C96BB5093}" destId="{6F4ACD30-E983-4C47-87C6-A0D03F71869B}" srcOrd="1" destOrd="0" presId="urn:microsoft.com/office/officeart/2009/3/layout/StepUpProcess"/>
    <dgm:cxn modelId="{D528B2A8-61EE-4928-BA97-107B8098E036}" type="presParOf" srcId="{FB6AD226-7098-4648-99AC-D07C96BB5093}" destId="{638A3AFB-DF6D-45D9-B817-274FE82F6062}" srcOrd="2" destOrd="0" presId="urn:microsoft.com/office/officeart/2009/3/layout/StepUpProcess"/>
    <dgm:cxn modelId="{53F83368-C556-4296-A8C5-DFC90A2B08AF}" type="presParOf" srcId="{EC85E23C-B6BF-4CCD-8E0F-D91EF5B4BC38}" destId="{C6467004-140C-4F25-AE4A-2F2D8199430B}" srcOrd="7" destOrd="0" presId="urn:microsoft.com/office/officeart/2009/3/layout/StepUpProcess"/>
    <dgm:cxn modelId="{6903EDFC-4477-4326-BB9F-CFBC2FA21A37}" type="presParOf" srcId="{C6467004-140C-4F25-AE4A-2F2D8199430B}" destId="{223E2B07-96F3-4756-8BEA-94FD3F6173CD}" srcOrd="0" destOrd="0" presId="urn:microsoft.com/office/officeart/2009/3/layout/StepUpProcess"/>
    <dgm:cxn modelId="{7974319D-F8B9-4427-9E15-FF2DF6671F1C}" type="presParOf" srcId="{EC85E23C-B6BF-4CCD-8E0F-D91EF5B4BC38}" destId="{9F265A6D-9025-404D-949F-848C579B5846}" srcOrd="8" destOrd="0" presId="urn:microsoft.com/office/officeart/2009/3/layout/StepUpProcess"/>
    <dgm:cxn modelId="{4A0564C6-EE2F-465A-BABF-0536BC57E7CA}" type="presParOf" srcId="{9F265A6D-9025-404D-949F-848C579B5846}" destId="{8ABC4D1A-915B-44B2-8B34-CB267A351399}" srcOrd="0" destOrd="0" presId="urn:microsoft.com/office/officeart/2009/3/layout/StepUpProcess"/>
    <dgm:cxn modelId="{373D3C7B-254D-4FFE-BFEB-D9F2E3B45310}" type="presParOf" srcId="{9F265A6D-9025-404D-949F-848C579B5846}" destId="{855B0BBC-F165-4432-B0B5-FC1858198D03}" srcOrd="1" destOrd="0" presId="urn:microsoft.com/office/officeart/2009/3/layout/StepUpProcess"/>
    <dgm:cxn modelId="{25AA2764-44FD-4E66-BC56-6F917B0B60D1}" type="presParOf" srcId="{9F265A6D-9025-404D-949F-848C579B5846}" destId="{C4E8A0F6-37CB-4E58-ABCB-D22F53E8EBE1}" srcOrd="2" destOrd="0" presId="urn:microsoft.com/office/officeart/2009/3/layout/StepUpProcess"/>
    <dgm:cxn modelId="{3207D491-821F-49EE-AFC1-ADCB0B2A04B6}" type="presParOf" srcId="{EC85E23C-B6BF-4CCD-8E0F-D91EF5B4BC38}" destId="{A19F855E-0523-44DE-8873-DD42CEF75631}" srcOrd="9" destOrd="0" presId="urn:microsoft.com/office/officeart/2009/3/layout/StepUpProcess"/>
    <dgm:cxn modelId="{A10D3DFA-7DBA-4D95-8E96-FF176498F631}" type="presParOf" srcId="{A19F855E-0523-44DE-8873-DD42CEF75631}" destId="{61E7341E-81D4-4101-B4C0-21943C36FE29}" srcOrd="0" destOrd="0" presId="urn:microsoft.com/office/officeart/2009/3/layout/StepUpProcess"/>
    <dgm:cxn modelId="{1F0F12E9-0414-4AF5-8B04-1AC836E42C6C}" type="presParOf" srcId="{EC85E23C-B6BF-4CCD-8E0F-D91EF5B4BC38}" destId="{22AA169C-A925-4A63-8E9F-195E4A5C1EFC}" srcOrd="10" destOrd="0" presId="urn:microsoft.com/office/officeart/2009/3/layout/StepUpProcess"/>
    <dgm:cxn modelId="{A03EE909-003E-4EEE-887B-2433ACB9CAB1}" type="presParOf" srcId="{22AA169C-A925-4A63-8E9F-195E4A5C1EFC}" destId="{E640E650-F94F-461C-9640-8C04E2716F83}" srcOrd="0" destOrd="0" presId="urn:microsoft.com/office/officeart/2009/3/layout/StepUpProcess"/>
    <dgm:cxn modelId="{83C3DBAB-5A77-424B-8645-4622DBC5A605}" type="presParOf" srcId="{22AA169C-A925-4A63-8E9F-195E4A5C1EFC}" destId="{D3898D8C-9011-401F-9942-41B31B898D1C}" srcOrd="1" destOrd="0" presId="urn:microsoft.com/office/officeart/2009/3/layout/StepUpProcess"/>
    <dgm:cxn modelId="{D5EAB171-6FB6-4562-A27E-52439E6C144B}" type="presParOf" srcId="{22AA169C-A925-4A63-8E9F-195E4A5C1EFC}" destId="{F6DDCA26-BC7D-4A89-A664-F62C4BA1AAC4}" srcOrd="2" destOrd="0" presId="urn:microsoft.com/office/officeart/2009/3/layout/StepUpProcess"/>
    <dgm:cxn modelId="{39A20F08-702D-42B5-A1DB-1C2AF1646161}" type="presParOf" srcId="{EC85E23C-B6BF-4CCD-8E0F-D91EF5B4BC38}" destId="{45269B71-9624-4E76-B4FA-F3D70F828823}" srcOrd="11" destOrd="0" presId="urn:microsoft.com/office/officeart/2009/3/layout/StepUpProcess"/>
    <dgm:cxn modelId="{F490D60F-55A4-42EF-BF37-B6406C63C1FF}" type="presParOf" srcId="{45269B71-9624-4E76-B4FA-F3D70F828823}" destId="{4B31B22B-FB4A-4C45-80D3-977C8B4263CF}" srcOrd="0" destOrd="0" presId="urn:microsoft.com/office/officeart/2009/3/layout/StepUpProcess"/>
    <dgm:cxn modelId="{2880F9EA-D4B4-4A2C-9447-84CA27856300}" type="presParOf" srcId="{EC85E23C-B6BF-4CCD-8E0F-D91EF5B4BC38}" destId="{B1C28B3B-0BE7-46C3-BE3C-97B76300E916}" srcOrd="12" destOrd="0" presId="urn:microsoft.com/office/officeart/2009/3/layout/StepUpProcess"/>
    <dgm:cxn modelId="{AFC37A1E-9B79-46AA-9CB0-3689B7E513E6}" type="presParOf" srcId="{B1C28B3B-0BE7-46C3-BE3C-97B76300E916}" destId="{EB9B9115-8671-4EF7-A7F5-094B9D0544E7}" srcOrd="0" destOrd="0" presId="urn:microsoft.com/office/officeart/2009/3/layout/StepUpProcess"/>
    <dgm:cxn modelId="{3D730CE6-3647-4286-B0C8-DAD996D881D1}" type="presParOf" srcId="{B1C28B3B-0BE7-46C3-BE3C-97B76300E916}" destId="{9B0D72AB-D062-46B1-91C1-E90613B7ADD2}" srcOrd="1" destOrd="0" presId="urn:microsoft.com/office/officeart/2009/3/layout/StepUpProcess"/>
    <dgm:cxn modelId="{C35B9C2A-870B-4773-837A-1BFA867C7FB2}" type="presParOf" srcId="{B1C28B3B-0BE7-46C3-BE3C-97B76300E916}" destId="{CD179BC5-82E4-4377-BB6F-09238B8A90C8}" srcOrd="2" destOrd="0" presId="urn:microsoft.com/office/officeart/2009/3/layout/StepUpProcess"/>
    <dgm:cxn modelId="{50DFEC62-7CBF-46D6-B3EC-0C34A5AEBBF0}" type="presParOf" srcId="{EC85E23C-B6BF-4CCD-8E0F-D91EF5B4BC38}" destId="{B2FE0B27-7D6A-4443-BA6D-9F27160BD6CA}" srcOrd="13" destOrd="0" presId="urn:microsoft.com/office/officeart/2009/3/layout/StepUpProcess"/>
    <dgm:cxn modelId="{1BEC20F5-05CD-49F7-BF2C-7128F8380DBA}" type="presParOf" srcId="{B2FE0B27-7D6A-4443-BA6D-9F27160BD6CA}" destId="{CFEE2789-9F75-4435-B314-F47B836266C3}" srcOrd="0" destOrd="0" presId="urn:microsoft.com/office/officeart/2009/3/layout/StepUpProcess"/>
    <dgm:cxn modelId="{E0AD15BB-5B32-452A-A335-A741B307F998}" type="presParOf" srcId="{EC85E23C-B6BF-4CCD-8E0F-D91EF5B4BC38}" destId="{101CC76F-0C3A-4878-80AA-02C180CF2DAA}" srcOrd="14" destOrd="0" presId="urn:microsoft.com/office/officeart/2009/3/layout/StepUpProcess"/>
    <dgm:cxn modelId="{7FB0E48C-9155-471B-823F-EDF9FC57A8D6}" type="presParOf" srcId="{101CC76F-0C3A-4878-80AA-02C180CF2DAA}" destId="{DE6BF9AF-0A1F-4508-A6EF-11C36B41D597}" srcOrd="0" destOrd="0" presId="urn:microsoft.com/office/officeart/2009/3/layout/StepUpProcess"/>
    <dgm:cxn modelId="{16C9A674-ED1A-493B-948D-60E664DFABC5}" type="presParOf" srcId="{101CC76F-0C3A-4878-80AA-02C180CF2DAA}" destId="{91E1E1C6-73DF-4A14-8F05-0DA5A0BF07F5}"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B4E69FE-86F2-4F93-9D73-03C544AC759B}" type="doc">
      <dgm:prSet loTypeId="urn:microsoft.com/office/officeart/2005/8/layout/radial6" loCatId="cycle" qsTypeId="urn:microsoft.com/office/officeart/2005/8/quickstyle/simple1" qsCatId="simple" csTypeId="urn:microsoft.com/office/officeart/2005/8/colors/accent1_1" csCatId="accent1" phldr="1"/>
      <dgm:spPr/>
      <dgm:t>
        <a:bodyPr/>
        <a:lstStyle/>
        <a:p>
          <a:endParaRPr lang="en-US"/>
        </a:p>
      </dgm:t>
    </dgm:pt>
    <dgm:pt modelId="{C80A2C4A-45FB-47CF-8AC1-E2AC81CF3B1A}">
      <dgm:prSet phldrT="[Text]"/>
      <dgm:spPr/>
      <dgm:t>
        <a:bodyPr/>
        <a:lstStyle/>
        <a:p>
          <a:r>
            <a:rPr lang="en-US"/>
            <a:t>Capital Facilities Plan</a:t>
          </a:r>
        </a:p>
      </dgm:t>
    </dgm:pt>
    <dgm:pt modelId="{D7A90AA2-C84E-4BBE-A503-16E127EF2C9A}" type="parTrans" cxnId="{E2F4F9FF-4F75-49CC-A5B1-934B583FF150}">
      <dgm:prSet/>
      <dgm:spPr/>
      <dgm:t>
        <a:bodyPr/>
        <a:lstStyle/>
        <a:p>
          <a:endParaRPr lang="en-US"/>
        </a:p>
      </dgm:t>
    </dgm:pt>
    <dgm:pt modelId="{E6451C68-53A8-4A88-8A04-966B9024A887}" type="sibTrans" cxnId="{E2F4F9FF-4F75-49CC-A5B1-934B583FF150}">
      <dgm:prSet/>
      <dgm:spPr/>
      <dgm:t>
        <a:bodyPr/>
        <a:lstStyle/>
        <a:p>
          <a:endParaRPr lang="en-US"/>
        </a:p>
      </dgm:t>
    </dgm:pt>
    <dgm:pt modelId="{61A44597-7104-4DE8-8C65-BDA3DB1A21F5}">
      <dgm:prSet phldrT="[Text]"/>
      <dgm:spPr/>
      <dgm:t>
        <a:bodyPr/>
        <a:lstStyle/>
        <a:p>
          <a:r>
            <a:rPr lang="en-US"/>
            <a:t>Inventory</a:t>
          </a:r>
        </a:p>
      </dgm:t>
    </dgm:pt>
    <dgm:pt modelId="{50ABAF15-9246-4AE3-AF3C-350D28A05695}" type="parTrans" cxnId="{78DD53AB-8755-4FEA-82A0-6F1ACFA18EC6}">
      <dgm:prSet/>
      <dgm:spPr/>
      <dgm:t>
        <a:bodyPr/>
        <a:lstStyle/>
        <a:p>
          <a:endParaRPr lang="en-US"/>
        </a:p>
      </dgm:t>
    </dgm:pt>
    <dgm:pt modelId="{917E7C26-0CBB-4E84-A2AA-8593ABBA7964}" type="sibTrans" cxnId="{78DD53AB-8755-4FEA-82A0-6F1ACFA18EC6}">
      <dgm:prSet/>
      <dgm:spPr/>
      <dgm:t>
        <a:bodyPr/>
        <a:lstStyle/>
        <a:p>
          <a:endParaRPr lang="en-US"/>
        </a:p>
      </dgm:t>
    </dgm:pt>
    <dgm:pt modelId="{393A40A1-2029-481B-8755-FB23D9FD1F63}">
      <dgm:prSet phldrT="[Text]"/>
      <dgm:spPr/>
      <dgm:t>
        <a:bodyPr/>
        <a:lstStyle/>
        <a:p>
          <a:r>
            <a:rPr lang="en-US"/>
            <a:t>Level of Service Demand</a:t>
          </a:r>
        </a:p>
      </dgm:t>
    </dgm:pt>
    <dgm:pt modelId="{645FD78A-9E8F-4ACE-879A-E80B102662FB}" type="parTrans" cxnId="{8D0355E1-3F50-4C56-8867-D2AD511BA41A}">
      <dgm:prSet/>
      <dgm:spPr/>
      <dgm:t>
        <a:bodyPr/>
        <a:lstStyle/>
        <a:p>
          <a:endParaRPr lang="en-US"/>
        </a:p>
      </dgm:t>
    </dgm:pt>
    <dgm:pt modelId="{9B9C66D7-E7C3-47A5-A788-9365E0B0849B}" type="sibTrans" cxnId="{8D0355E1-3F50-4C56-8867-D2AD511BA41A}">
      <dgm:prSet/>
      <dgm:spPr/>
      <dgm:t>
        <a:bodyPr/>
        <a:lstStyle/>
        <a:p>
          <a:endParaRPr lang="en-US"/>
        </a:p>
      </dgm:t>
    </dgm:pt>
    <dgm:pt modelId="{14D34C4B-DB84-4D9F-B6EF-77CA8C93C970}">
      <dgm:prSet phldrT="[Text]"/>
      <dgm:spPr/>
      <dgm:t>
        <a:bodyPr/>
        <a:lstStyle/>
        <a:p>
          <a:r>
            <a:rPr lang="en-US"/>
            <a:t>Capital Projects</a:t>
          </a:r>
        </a:p>
      </dgm:t>
    </dgm:pt>
    <dgm:pt modelId="{CD8CAB45-5D29-4E4D-B87B-65BFE15D8B0D}" type="parTrans" cxnId="{C2878550-6876-4883-AF63-A4C0EE7B86F9}">
      <dgm:prSet/>
      <dgm:spPr/>
      <dgm:t>
        <a:bodyPr/>
        <a:lstStyle/>
        <a:p>
          <a:endParaRPr lang="en-US"/>
        </a:p>
      </dgm:t>
    </dgm:pt>
    <dgm:pt modelId="{993B66D6-6A59-4CB0-BD89-C7A054C9A1E1}" type="sibTrans" cxnId="{C2878550-6876-4883-AF63-A4C0EE7B86F9}">
      <dgm:prSet/>
      <dgm:spPr/>
      <dgm:t>
        <a:bodyPr/>
        <a:lstStyle/>
        <a:p>
          <a:endParaRPr lang="en-US"/>
        </a:p>
      </dgm:t>
    </dgm:pt>
    <dgm:pt modelId="{FE4EB49E-9957-44E2-BC44-8F068779B8C7}">
      <dgm:prSet phldrT="[Text]"/>
      <dgm:spPr/>
      <dgm:t>
        <a:bodyPr/>
        <a:lstStyle/>
        <a:p>
          <a:r>
            <a:rPr lang="en-US"/>
            <a:t>Funding</a:t>
          </a:r>
        </a:p>
      </dgm:t>
    </dgm:pt>
    <dgm:pt modelId="{98AAC2FA-0B31-4E2A-8F41-2C0854786E9F}" type="parTrans" cxnId="{7BD4EEA6-DAB6-4C26-AE08-5C5E3B54CFF5}">
      <dgm:prSet/>
      <dgm:spPr/>
      <dgm:t>
        <a:bodyPr/>
        <a:lstStyle/>
        <a:p>
          <a:endParaRPr lang="en-US"/>
        </a:p>
      </dgm:t>
    </dgm:pt>
    <dgm:pt modelId="{901CDA78-7FF1-4123-9714-B6B46CE476A3}" type="sibTrans" cxnId="{7BD4EEA6-DAB6-4C26-AE08-5C5E3B54CFF5}">
      <dgm:prSet/>
      <dgm:spPr/>
      <dgm:t>
        <a:bodyPr/>
        <a:lstStyle/>
        <a:p>
          <a:endParaRPr lang="en-US"/>
        </a:p>
      </dgm:t>
    </dgm:pt>
    <dgm:pt modelId="{A8933C85-8E9B-4EC9-A155-F2E9BE7D826F}">
      <dgm:prSet phldrT="[Text]"/>
      <dgm:spPr/>
      <dgm:t>
        <a:bodyPr/>
        <a:lstStyle/>
        <a:p>
          <a:r>
            <a:rPr lang="en-US"/>
            <a:t>Growth - 6 and 20 years</a:t>
          </a:r>
        </a:p>
      </dgm:t>
    </dgm:pt>
    <dgm:pt modelId="{ABAF602F-D9E8-42B0-8AC2-FBB4FA0E3384}" type="parTrans" cxnId="{C28E5FE0-4A78-4048-A66F-AF743F370249}">
      <dgm:prSet/>
      <dgm:spPr/>
      <dgm:t>
        <a:bodyPr/>
        <a:lstStyle/>
        <a:p>
          <a:endParaRPr lang="en-US"/>
        </a:p>
      </dgm:t>
    </dgm:pt>
    <dgm:pt modelId="{0F6B8539-9006-4A05-88A0-E3F0F6A74CD0}" type="sibTrans" cxnId="{C28E5FE0-4A78-4048-A66F-AF743F370249}">
      <dgm:prSet/>
      <dgm:spPr/>
      <dgm:t>
        <a:bodyPr/>
        <a:lstStyle/>
        <a:p>
          <a:endParaRPr lang="en-US"/>
        </a:p>
      </dgm:t>
    </dgm:pt>
    <dgm:pt modelId="{86BB4A54-7DD3-451D-A065-FB9F1FD654CB}" type="pres">
      <dgm:prSet presAssocID="{6B4E69FE-86F2-4F93-9D73-03C544AC759B}" presName="Name0" presStyleCnt="0">
        <dgm:presLayoutVars>
          <dgm:chMax val="1"/>
          <dgm:dir/>
          <dgm:animLvl val="ctr"/>
          <dgm:resizeHandles val="exact"/>
        </dgm:presLayoutVars>
      </dgm:prSet>
      <dgm:spPr/>
      <dgm:t>
        <a:bodyPr/>
        <a:lstStyle/>
        <a:p>
          <a:endParaRPr lang="en-US"/>
        </a:p>
      </dgm:t>
    </dgm:pt>
    <dgm:pt modelId="{0306E3CE-6380-4F1E-BAC7-6B98B2CBB96F}" type="pres">
      <dgm:prSet presAssocID="{C80A2C4A-45FB-47CF-8AC1-E2AC81CF3B1A}" presName="centerShape" presStyleLbl="node0" presStyleIdx="0" presStyleCnt="1"/>
      <dgm:spPr/>
      <dgm:t>
        <a:bodyPr/>
        <a:lstStyle/>
        <a:p>
          <a:endParaRPr lang="en-US"/>
        </a:p>
      </dgm:t>
    </dgm:pt>
    <dgm:pt modelId="{2E9B8AE1-EC98-4466-8433-948342658F38}" type="pres">
      <dgm:prSet presAssocID="{61A44597-7104-4DE8-8C65-BDA3DB1A21F5}" presName="node" presStyleLbl="node1" presStyleIdx="0" presStyleCnt="5">
        <dgm:presLayoutVars>
          <dgm:bulletEnabled val="1"/>
        </dgm:presLayoutVars>
      </dgm:prSet>
      <dgm:spPr/>
      <dgm:t>
        <a:bodyPr/>
        <a:lstStyle/>
        <a:p>
          <a:endParaRPr lang="en-US"/>
        </a:p>
      </dgm:t>
    </dgm:pt>
    <dgm:pt modelId="{278A569B-192D-40EE-BFF0-0B848FD54808}" type="pres">
      <dgm:prSet presAssocID="{61A44597-7104-4DE8-8C65-BDA3DB1A21F5}" presName="dummy" presStyleCnt="0"/>
      <dgm:spPr/>
      <dgm:t>
        <a:bodyPr/>
        <a:lstStyle/>
        <a:p>
          <a:endParaRPr lang="en-US"/>
        </a:p>
      </dgm:t>
    </dgm:pt>
    <dgm:pt modelId="{F61A3C8E-6679-4E22-8E43-692B1749C4C2}" type="pres">
      <dgm:prSet presAssocID="{917E7C26-0CBB-4E84-A2AA-8593ABBA7964}" presName="sibTrans" presStyleLbl="sibTrans2D1" presStyleIdx="0" presStyleCnt="5"/>
      <dgm:spPr/>
      <dgm:t>
        <a:bodyPr/>
        <a:lstStyle/>
        <a:p>
          <a:endParaRPr lang="en-US"/>
        </a:p>
      </dgm:t>
    </dgm:pt>
    <dgm:pt modelId="{16B783E6-39DE-453A-8276-D3A2C20ACE5B}" type="pres">
      <dgm:prSet presAssocID="{A8933C85-8E9B-4EC9-A155-F2E9BE7D826F}" presName="node" presStyleLbl="node1" presStyleIdx="1" presStyleCnt="5">
        <dgm:presLayoutVars>
          <dgm:bulletEnabled val="1"/>
        </dgm:presLayoutVars>
      </dgm:prSet>
      <dgm:spPr/>
      <dgm:t>
        <a:bodyPr/>
        <a:lstStyle/>
        <a:p>
          <a:endParaRPr lang="en-US"/>
        </a:p>
      </dgm:t>
    </dgm:pt>
    <dgm:pt modelId="{F9A73338-2F27-443B-895E-93CE577DC127}" type="pres">
      <dgm:prSet presAssocID="{A8933C85-8E9B-4EC9-A155-F2E9BE7D826F}" presName="dummy" presStyleCnt="0"/>
      <dgm:spPr/>
      <dgm:t>
        <a:bodyPr/>
        <a:lstStyle/>
        <a:p>
          <a:endParaRPr lang="en-US"/>
        </a:p>
      </dgm:t>
    </dgm:pt>
    <dgm:pt modelId="{0BEE71EC-D975-4D43-90E7-E43FDDB22B94}" type="pres">
      <dgm:prSet presAssocID="{0F6B8539-9006-4A05-88A0-E3F0F6A74CD0}" presName="sibTrans" presStyleLbl="sibTrans2D1" presStyleIdx="1" presStyleCnt="5"/>
      <dgm:spPr/>
      <dgm:t>
        <a:bodyPr/>
        <a:lstStyle/>
        <a:p>
          <a:endParaRPr lang="en-US"/>
        </a:p>
      </dgm:t>
    </dgm:pt>
    <dgm:pt modelId="{A230268E-6DC4-46D7-9DA6-C59586D8DA65}" type="pres">
      <dgm:prSet presAssocID="{393A40A1-2029-481B-8755-FB23D9FD1F63}" presName="node" presStyleLbl="node1" presStyleIdx="2" presStyleCnt="5">
        <dgm:presLayoutVars>
          <dgm:bulletEnabled val="1"/>
        </dgm:presLayoutVars>
      </dgm:prSet>
      <dgm:spPr/>
      <dgm:t>
        <a:bodyPr/>
        <a:lstStyle/>
        <a:p>
          <a:endParaRPr lang="en-US"/>
        </a:p>
      </dgm:t>
    </dgm:pt>
    <dgm:pt modelId="{F9FE018B-A53D-4A1C-82E0-185C32D37C16}" type="pres">
      <dgm:prSet presAssocID="{393A40A1-2029-481B-8755-FB23D9FD1F63}" presName="dummy" presStyleCnt="0"/>
      <dgm:spPr/>
      <dgm:t>
        <a:bodyPr/>
        <a:lstStyle/>
        <a:p>
          <a:endParaRPr lang="en-US"/>
        </a:p>
      </dgm:t>
    </dgm:pt>
    <dgm:pt modelId="{B6DDFC11-7C25-4406-9B1B-7FD9F04A2B20}" type="pres">
      <dgm:prSet presAssocID="{9B9C66D7-E7C3-47A5-A788-9365E0B0849B}" presName="sibTrans" presStyleLbl="sibTrans2D1" presStyleIdx="2" presStyleCnt="5"/>
      <dgm:spPr/>
      <dgm:t>
        <a:bodyPr/>
        <a:lstStyle/>
        <a:p>
          <a:endParaRPr lang="en-US"/>
        </a:p>
      </dgm:t>
    </dgm:pt>
    <dgm:pt modelId="{7A9B4536-B173-4E10-AEA4-B707428B0B58}" type="pres">
      <dgm:prSet presAssocID="{14D34C4B-DB84-4D9F-B6EF-77CA8C93C970}" presName="node" presStyleLbl="node1" presStyleIdx="3" presStyleCnt="5">
        <dgm:presLayoutVars>
          <dgm:bulletEnabled val="1"/>
        </dgm:presLayoutVars>
      </dgm:prSet>
      <dgm:spPr/>
      <dgm:t>
        <a:bodyPr/>
        <a:lstStyle/>
        <a:p>
          <a:endParaRPr lang="en-US"/>
        </a:p>
      </dgm:t>
    </dgm:pt>
    <dgm:pt modelId="{04FA209A-493B-457E-A844-A6E68A9D1CB2}" type="pres">
      <dgm:prSet presAssocID="{14D34C4B-DB84-4D9F-B6EF-77CA8C93C970}" presName="dummy" presStyleCnt="0"/>
      <dgm:spPr/>
      <dgm:t>
        <a:bodyPr/>
        <a:lstStyle/>
        <a:p>
          <a:endParaRPr lang="en-US"/>
        </a:p>
      </dgm:t>
    </dgm:pt>
    <dgm:pt modelId="{01EA1167-36AA-4A90-8735-A42E119E424F}" type="pres">
      <dgm:prSet presAssocID="{993B66D6-6A59-4CB0-BD89-C7A054C9A1E1}" presName="sibTrans" presStyleLbl="sibTrans2D1" presStyleIdx="3" presStyleCnt="5"/>
      <dgm:spPr/>
      <dgm:t>
        <a:bodyPr/>
        <a:lstStyle/>
        <a:p>
          <a:endParaRPr lang="en-US"/>
        </a:p>
      </dgm:t>
    </dgm:pt>
    <dgm:pt modelId="{58438765-7371-492F-BFE3-E3E00E6AFFF2}" type="pres">
      <dgm:prSet presAssocID="{FE4EB49E-9957-44E2-BC44-8F068779B8C7}" presName="node" presStyleLbl="node1" presStyleIdx="4" presStyleCnt="5">
        <dgm:presLayoutVars>
          <dgm:bulletEnabled val="1"/>
        </dgm:presLayoutVars>
      </dgm:prSet>
      <dgm:spPr/>
      <dgm:t>
        <a:bodyPr/>
        <a:lstStyle/>
        <a:p>
          <a:endParaRPr lang="en-US"/>
        </a:p>
      </dgm:t>
    </dgm:pt>
    <dgm:pt modelId="{468A8C4B-44B1-4AC2-A011-1C1A0D9324F5}" type="pres">
      <dgm:prSet presAssocID="{FE4EB49E-9957-44E2-BC44-8F068779B8C7}" presName="dummy" presStyleCnt="0"/>
      <dgm:spPr/>
      <dgm:t>
        <a:bodyPr/>
        <a:lstStyle/>
        <a:p>
          <a:endParaRPr lang="en-US"/>
        </a:p>
      </dgm:t>
    </dgm:pt>
    <dgm:pt modelId="{BF227224-6B14-4F85-8365-57B8886515D2}" type="pres">
      <dgm:prSet presAssocID="{901CDA78-7FF1-4123-9714-B6B46CE476A3}" presName="sibTrans" presStyleLbl="sibTrans2D1" presStyleIdx="4" presStyleCnt="5"/>
      <dgm:spPr/>
      <dgm:t>
        <a:bodyPr/>
        <a:lstStyle/>
        <a:p>
          <a:endParaRPr lang="en-US"/>
        </a:p>
      </dgm:t>
    </dgm:pt>
  </dgm:ptLst>
  <dgm:cxnLst>
    <dgm:cxn modelId="{E2817C87-629E-4D03-90B5-97D907758F10}" type="presOf" srcId="{993B66D6-6A59-4CB0-BD89-C7A054C9A1E1}" destId="{01EA1167-36AA-4A90-8735-A42E119E424F}" srcOrd="0" destOrd="0" presId="urn:microsoft.com/office/officeart/2005/8/layout/radial6"/>
    <dgm:cxn modelId="{F69DB976-9F53-43A4-9182-D56F10DDF24C}" type="presOf" srcId="{9B9C66D7-E7C3-47A5-A788-9365E0B0849B}" destId="{B6DDFC11-7C25-4406-9B1B-7FD9F04A2B20}" srcOrd="0" destOrd="0" presId="urn:microsoft.com/office/officeart/2005/8/layout/radial6"/>
    <dgm:cxn modelId="{78DD53AB-8755-4FEA-82A0-6F1ACFA18EC6}" srcId="{C80A2C4A-45FB-47CF-8AC1-E2AC81CF3B1A}" destId="{61A44597-7104-4DE8-8C65-BDA3DB1A21F5}" srcOrd="0" destOrd="0" parTransId="{50ABAF15-9246-4AE3-AF3C-350D28A05695}" sibTransId="{917E7C26-0CBB-4E84-A2AA-8593ABBA7964}"/>
    <dgm:cxn modelId="{2836B55E-2527-4FC7-94F2-199F51133C53}" type="presOf" srcId="{0F6B8539-9006-4A05-88A0-E3F0F6A74CD0}" destId="{0BEE71EC-D975-4D43-90E7-E43FDDB22B94}" srcOrd="0" destOrd="0" presId="urn:microsoft.com/office/officeart/2005/8/layout/radial6"/>
    <dgm:cxn modelId="{FC8A221C-8A1A-4F94-98C9-B90BCCD13AE9}" type="presOf" srcId="{917E7C26-0CBB-4E84-A2AA-8593ABBA7964}" destId="{F61A3C8E-6679-4E22-8E43-692B1749C4C2}" srcOrd="0" destOrd="0" presId="urn:microsoft.com/office/officeart/2005/8/layout/radial6"/>
    <dgm:cxn modelId="{8405BAA6-6B07-41BC-8532-D0EBA458E0C4}" type="presOf" srcId="{901CDA78-7FF1-4123-9714-B6B46CE476A3}" destId="{BF227224-6B14-4F85-8365-57B8886515D2}" srcOrd="0" destOrd="0" presId="urn:microsoft.com/office/officeart/2005/8/layout/radial6"/>
    <dgm:cxn modelId="{5937687D-7FFA-423E-BE7F-E9E53E78D97E}" type="presOf" srcId="{C80A2C4A-45FB-47CF-8AC1-E2AC81CF3B1A}" destId="{0306E3CE-6380-4F1E-BAC7-6B98B2CBB96F}" srcOrd="0" destOrd="0" presId="urn:microsoft.com/office/officeart/2005/8/layout/radial6"/>
    <dgm:cxn modelId="{C28E5FE0-4A78-4048-A66F-AF743F370249}" srcId="{C80A2C4A-45FB-47CF-8AC1-E2AC81CF3B1A}" destId="{A8933C85-8E9B-4EC9-A155-F2E9BE7D826F}" srcOrd="1" destOrd="0" parTransId="{ABAF602F-D9E8-42B0-8AC2-FBB4FA0E3384}" sibTransId="{0F6B8539-9006-4A05-88A0-E3F0F6A74CD0}"/>
    <dgm:cxn modelId="{827E576C-9960-4040-AF2A-DB8B4A029215}" type="presOf" srcId="{393A40A1-2029-481B-8755-FB23D9FD1F63}" destId="{A230268E-6DC4-46D7-9DA6-C59586D8DA65}" srcOrd="0" destOrd="0" presId="urn:microsoft.com/office/officeart/2005/8/layout/radial6"/>
    <dgm:cxn modelId="{C2878550-6876-4883-AF63-A4C0EE7B86F9}" srcId="{C80A2C4A-45FB-47CF-8AC1-E2AC81CF3B1A}" destId="{14D34C4B-DB84-4D9F-B6EF-77CA8C93C970}" srcOrd="3" destOrd="0" parTransId="{CD8CAB45-5D29-4E4D-B87B-65BFE15D8B0D}" sibTransId="{993B66D6-6A59-4CB0-BD89-C7A054C9A1E1}"/>
    <dgm:cxn modelId="{F19A0CEB-B8A2-4A7C-926A-1CE6DC625171}" type="presOf" srcId="{14D34C4B-DB84-4D9F-B6EF-77CA8C93C970}" destId="{7A9B4536-B173-4E10-AEA4-B707428B0B58}" srcOrd="0" destOrd="0" presId="urn:microsoft.com/office/officeart/2005/8/layout/radial6"/>
    <dgm:cxn modelId="{E2F4F9FF-4F75-49CC-A5B1-934B583FF150}" srcId="{6B4E69FE-86F2-4F93-9D73-03C544AC759B}" destId="{C80A2C4A-45FB-47CF-8AC1-E2AC81CF3B1A}" srcOrd="0" destOrd="0" parTransId="{D7A90AA2-C84E-4BBE-A503-16E127EF2C9A}" sibTransId="{E6451C68-53A8-4A88-8A04-966B9024A887}"/>
    <dgm:cxn modelId="{7BD4EEA6-DAB6-4C26-AE08-5C5E3B54CFF5}" srcId="{C80A2C4A-45FB-47CF-8AC1-E2AC81CF3B1A}" destId="{FE4EB49E-9957-44E2-BC44-8F068779B8C7}" srcOrd="4" destOrd="0" parTransId="{98AAC2FA-0B31-4E2A-8F41-2C0854786E9F}" sibTransId="{901CDA78-7FF1-4123-9714-B6B46CE476A3}"/>
    <dgm:cxn modelId="{397EAB49-AA10-4A57-8822-4C45B90C9EEA}" type="presOf" srcId="{6B4E69FE-86F2-4F93-9D73-03C544AC759B}" destId="{86BB4A54-7DD3-451D-A065-FB9F1FD654CB}" srcOrd="0" destOrd="0" presId="urn:microsoft.com/office/officeart/2005/8/layout/radial6"/>
    <dgm:cxn modelId="{9BDB7E55-DF53-4855-B74E-6E60C656177E}" type="presOf" srcId="{A8933C85-8E9B-4EC9-A155-F2E9BE7D826F}" destId="{16B783E6-39DE-453A-8276-D3A2C20ACE5B}" srcOrd="0" destOrd="0" presId="urn:microsoft.com/office/officeart/2005/8/layout/radial6"/>
    <dgm:cxn modelId="{C7DC752A-9D79-4B87-B752-CA87B33090DC}" type="presOf" srcId="{FE4EB49E-9957-44E2-BC44-8F068779B8C7}" destId="{58438765-7371-492F-BFE3-E3E00E6AFFF2}" srcOrd="0" destOrd="0" presId="urn:microsoft.com/office/officeart/2005/8/layout/radial6"/>
    <dgm:cxn modelId="{E5F36AEA-0C01-4A0B-A7AF-D86A154A391C}" type="presOf" srcId="{61A44597-7104-4DE8-8C65-BDA3DB1A21F5}" destId="{2E9B8AE1-EC98-4466-8433-948342658F38}" srcOrd="0" destOrd="0" presId="urn:microsoft.com/office/officeart/2005/8/layout/radial6"/>
    <dgm:cxn modelId="{8D0355E1-3F50-4C56-8867-D2AD511BA41A}" srcId="{C80A2C4A-45FB-47CF-8AC1-E2AC81CF3B1A}" destId="{393A40A1-2029-481B-8755-FB23D9FD1F63}" srcOrd="2" destOrd="0" parTransId="{645FD78A-9E8F-4ACE-879A-E80B102662FB}" sibTransId="{9B9C66D7-E7C3-47A5-A788-9365E0B0849B}"/>
    <dgm:cxn modelId="{E9A6F7AF-B8FB-4665-B588-B9B44828425B}" type="presParOf" srcId="{86BB4A54-7DD3-451D-A065-FB9F1FD654CB}" destId="{0306E3CE-6380-4F1E-BAC7-6B98B2CBB96F}" srcOrd="0" destOrd="0" presId="urn:microsoft.com/office/officeart/2005/8/layout/radial6"/>
    <dgm:cxn modelId="{EB8D62FC-E968-495E-8C89-BDDB5ACC9B04}" type="presParOf" srcId="{86BB4A54-7DD3-451D-A065-FB9F1FD654CB}" destId="{2E9B8AE1-EC98-4466-8433-948342658F38}" srcOrd="1" destOrd="0" presId="urn:microsoft.com/office/officeart/2005/8/layout/radial6"/>
    <dgm:cxn modelId="{39747CFF-67ED-41E1-A9F1-CC4FCB877205}" type="presParOf" srcId="{86BB4A54-7DD3-451D-A065-FB9F1FD654CB}" destId="{278A569B-192D-40EE-BFF0-0B848FD54808}" srcOrd="2" destOrd="0" presId="urn:microsoft.com/office/officeart/2005/8/layout/radial6"/>
    <dgm:cxn modelId="{E260566A-295A-4564-A4BD-548C18AED2E4}" type="presParOf" srcId="{86BB4A54-7DD3-451D-A065-FB9F1FD654CB}" destId="{F61A3C8E-6679-4E22-8E43-692B1749C4C2}" srcOrd="3" destOrd="0" presId="urn:microsoft.com/office/officeart/2005/8/layout/radial6"/>
    <dgm:cxn modelId="{007E9887-1A4D-4FCD-AF6A-53A5A6C58D28}" type="presParOf" srcId="{86BB4A54-7DD3-451D-A065-FB9F1FD654CB}" destId="{16B783E6-39DE-453A-8276-D3A2C20ACE5B}" srcOrd="4" destOrd="0" presId="urn:microsoft.com/office/officeart/2005/8/layout/radial6"/>
    <dgm:cxn modelId="{9A582F07-FFF9-4EF0-8934-8BB2CDB202F7}" type="presParOf" srcId="{86BB4A54-7DD3-451D-A065-FB9F1FD654CB}" destId="{F9A73338-2F27-443B-895E-93CE577DC127}" srcOrd="5" destOrd="0" presId="urn:microsoft.com/office/officeart/2005/8/layout/radial6"/>
    <dgm:cxn modelId="{F3BA2107-C2B0-44D2-9F6C-71A5EDB1EF1E}" type="presParOf" srcId="{86BB4A54-7DD3-451D-A065-FB9F1FD654CB}" destId="{0BEE71EC-D975-4D43-90E7-E43FDDB22B94}" srcOrd="6" destOrd="0" presId="urn:microsoft.com/office/officeart/2005/8/layout/radial6"/>
    <dgm:cxn modelId="{8E607DCD-14B4-4382-93B4-82850270FD60}" type="presParOf" srcId="{86BB4A54-7DD3-451D-A065-FB9F1FD654CB}" destId="{A230268E-6DC4-46D7-9DA6-C59586D8DA65}" srcOrd="7" destOrd="0" presId="urn:microsoft.com/office/officeart/2005/8/layout/radial6"/>
    <dgm:cxn modelId="{96A7008E-E02F-4363-938D-1F4FBD3EA78B}" type="presParOf" srcId="{86BB4A54-7DD3-451D-A065-FB9F1FD654CB}" destId="{F9FE018B-A53D-4A1C-82E0-185C32D37C16}" srcOrd="8" destOrd="0" presId="urn:microsoft.com/office/officeart/2005/8/layout/radial6"/>
    <dgm:cxn modelId="{E28EA0AB-6D96-4C81-AD96-4021B50BD172}" type="presParOf" srcId="{86BB4A54-7DD3-451D-A065-FB9F1FD654CB}" destId="{B6DDFC11-7C25-4406-9B1B-7FD9F04A2B20}" srcOrd="9" destOrd="0" presId="urn:microsoft.com/office/officeart/2005/8/layout/radial6"/>
    <dgm:cxn modelId="{119E30F0-ED77-4267-9E32-D0196C63241C}" type="presParOf" srcId="{86BB4A54-7DD3-451D-A065-FB9F1FD654CB}" destId="{7A9B4536-B173-4E10-AEA4-B707428B0B58}" srcOrd="10" destOrd="0" presId="urn:microsoft.com/office/officeart/2005/8/layout/radial6"/>
    <dgm:cxn modelId="{A594477C-DE02-41D4-A6E0-6A24D6EE5454}" type="presParOf" srcId="{86BB4A54-7DD3-451D-A065-FB9F1FD654CB}" destId="{04FA209A-493B-457E-A844-A6E68A9D1CB2}" srcOrd="11" destOrd="0" presId="urn:microsoft.com/office/officeart/2005/8/layout/radial6"/>
    <dgm:cxn modelId="{37817C1E-25E5-4E69-9A0D-C93B65B601BF}" type="presParOf" srcId="{86BB4A54-7DD3-451D-A065-FB9F1FD654CB}" destId="{01EA1167-36AA-4A90-8735-A42E119E424F}" srcOrd="12" destOrd="0" presId="urn:microsoft.com/office/officeart/2005/8/layout/radial6"/>
    <dgm:cxn modelId="{226019CF-1945-4F4A-A520-1A6B258F6FCA}" type="presParOf" srcId="{86BB4A54-7DD3-451D-A065-FB9F1FD654CB}" destId="{58438765-7371-492F-BFE3-E3E00E6AFFF2}" srcOrd="13" destOrd="0" presId="urn:microsoft.com/office/officeart/2005/8/layout/radial6"/>
    <dgm:cxn modelId="{E2C46AC3-5E82-4E34-A947-195792DE7487}" type="presParOf" srcId="{86BB4A54-7DD3-451D-A065-FB9F1FD654CB}" destId="{468A8C4B-44B1-4AC2-A011-1C1A0D9324F5}" srcOrd="14" destOrd="0" presId="urn:microsoft.com/office/officeart/2005/8/layout/radial6"/>
    <dgm:cxn modelId="{1C16164E-DBC3-44C9-9EE8-A9050B44FD1E}" type="presParOf" srcId="{86BB4A54-7DD3-451D-A065-FB9F1FD654CB}" destId="{BF227224-6B14-4F85-8365-57B8886515D2}" srcOrd="15" destOrd="0" presId="urn:microsoft.com/office/officeart/2005/8/layout/radial6"/>
  </dgm:cxnLst>
  <dgm:bg>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31736-2E98-42F4-BDDD-C75B212514E6}">
      <dsp:nvSpPr>
        <dsp:cNvPr id="0" name=""/>
        <dsp:cNvSpPr/>
      </dsp:nvSpPr>
      <dsp:spPr>
        <a:xfrm rot="5400000">
          <a:off x="188151" y="2691604"/>
          <a:ext cx="560444" cy="932567"/>
        </a:xfrm>
        <a:prstGeom prst="corner">
          <a:avLst>
            <a:gd name="adj1" fmla="val 16120"/>
            <a:gd name="adj2" fmla="val 16110"/>
          </a:avLst>
        </a:prstGeom>
        <a:solidFill>
          <a:srgbClr val="2A6A8D"/>
        </a:solidFill>
        <a:ln w="25400" cap="flat" cmpd="sng" algn="ctr">
          <a:solidFill>
            <a:srgbClr val="2A6A8D"/>
          </a:solidFill>
          <a:prstDash val="solid"/>
        </a:ln>
        <a:effectLst/>
      </dsp:spPr>
      <dsp:style>
        <a:lnRef idx="2">
          <a:scrgbClr r="0" g="0" b="0"/>
        </a:lnRef>
        <a:fillRef idx="1">
          <a:scrgbClr r="0" g="0" b="0"/>
        </a:fillRef>
        <a:effectRef idx="0">
          <a:scrgbClr r="0" g="0" b="0"/>
        </a:effectRef>
        <a:fontRef idx="minor">
          <a:schemeClr val="lt1"/>
        </a:fontRef>
      </dsp:style>
    </dsp:sp>
    <dsp:sp modelId="{7356073C-1403-4F05-AEF8-E9B67E036489}">
      <dsp:nvSpPr>
        <dsp:cNvPr id="0" name=""/>
        <dsp:cNvSpPr/>
      </dsp:nvSpPr>
      <dsp:spPr>
        <a:xfrm>
          <a:off x="94599" y="2970241"/>
          <a:ext cx="841927" cy="737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lvl="0" algn="l" defTabSz="355600">
            <a:lnSpc>
              <a:spcPct val="90000"/>
            </a:lnSpc>
            <a:spcBef>
              <a:spcPct val="0"/>
            </a:spcBef>
            <a:spcAft>
              <a:spcPct val="35000"/>
            </a:spcAft>
          </a:pPr>
          <a:r>
            <a:rPr lang="en-US" sz="800" kern="1200" cap="all" baseline="0"/>
            <a:t>Population and Employment Targetting</a:t>
          </a:r>
        </a:p>
      </dsp:txBody>
      <dsp:txXfrm>
        <a:off x="94599" y="2970241"/>
        <a:ext cx="841927" cy="737998"/>
      </dsp:txXfrm>
    </dsp:sp>
    <dsp:sp modelId="{AA937F4B-BFC5-4361-AD4E-4005865DCEBE}">
      <dsp:nvSpPr>
        <dsp:cNvPr id="0" name=""/>
        <dsp:cNvSpPr/>
      </dsp:nvSpPr>
      <dsp:spPr>
        <a:xfrm>
          <a:off x="777672" y="2622947"/>
          <a:ext cx="158854" cy="158854"/>
        </a:xfrm>
        <a:prstGeom prst="triangle">
          <a:avLst>
            <a:gd name="adj" fmla="val 100000"/>
          </a:avLst>
        </a:prstGeom>
        <a:solidFill>
          <a:schemeClr val="accent5">
            <a:hueOff val="-181181"/>
            <a:satOff val="-1393"/>
            <a:lumOff val="1134"/>
            <a:alphaOff val="0"/>
          </a:schemeClr>
        </a:solidFill>
        <a:ln w="25400" cap="flat" cmpd="sng" algn="ctr">
          <a:solidFill>
            <a:schemeClr val="accent5">
              <a:hueOff val="-181181"/>
              <a:satOff val="-1393"/>
              <a:lumOff val="113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B5CF44-3AA7-4853-9E3C-FDF559CB97A9}">
      <dsp:nvSpPr>
        <dsp:cNvPr id="0" name=""/>
        <dsp:cNvSpPr/>
      </dsp:nvSpPr>
      <dsp:spPr>
        <a:xfrm rot="5400000">
          <a:off x="1218835" y="2436560"/>
          <a:ext cx="560444" cy="932567"/>
        </a:xfrm>
        <a:prstGeom prst="corner">
          <a:avLst>
            <a:gd name="adj1" fmla="val 16120"/>
            <a:gd name="adj2" fmla="val 16110"/>
          </a:avLst>
        </a:prstGeom>
        <a:solidFill>
          <a:srgbClr val="F27C3E"/>
        </a:solidFill>
        <a:ln w="25400" cap="flat" cmpd="sng" algn="ctr">
          <a:solidFill>
            <a:srgbClr val="F27C3E"/>
          </a:solidFill>
          <a:prstDash val="solid"/>
        </a:ln>
        <a:effectLst/>
      </dsp:spPr>
      <dsp:style>
        <a:lnRef idx="2">
          <a:scrgbClr r="0" g="0" b="0"/>
        </a:lnRef>
        <a:fillRef idx="1">
          <a:scrgbClr r="0" g="0" b="0"/>
        </a:fillRef>
        <a:effectRef idx="0">
          <a:scrgbClr r="0" g="0" b="0"/>
        </a:effectRef>
        <a:fontRef idx="minor">
          <a:schemeClr val="lt1"/>
        </a:fontRef>
      </dsp:style>
    </dsp:sp>
    <dsp:sp modelId="{EF08F668-FDDB-4547-A103-0CD2927E7A68}">
      <dsp:nvSpPr>
        <dsp:cNvPr id="0" name=""/>
        <dsp:cNvSpPr/>
      </dsp:nvSpPr>
      <dsp:spPr>
        <a:xfrm>
          <a:off x="1125282" y="2715197"/>
          <a:ext cx="841927" cy="737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lvl="0" algn="l" defTabSz="355600">
            <a:lnSpc>
              <a:spcPct val="90000"/>
            </a:lnSpc>
            <a:spcBef>
              <a:spcPct val="0"/>
            </a:spcBef>
            <a:spcAft>
              <a:spcPct val="35000"/>
            </a:spcAft>
          </a:pPr>
          <a:r>
            <a:rPr lang="en-US" sz="800" kern="1200" cap="all" baseline="0"/>
            <a:t>Buildable Lands Report</a:t>
          </a:r>
        </a:p>
      </dsp:txBody>
      <dsp:txXfrm>
        <a:off x="1125282" y="2715197"/>
        <a:ext cx="841927" cy="737998"/>
      </dsp:txXfrm>
    </dsp:sp>
    <dsp:sp modelId="{81BC2F6D-203A-4088-AD49-5CA29307EDAC}">
      <dsp:nvSpPr>
        <dsp:cNvPr id="0" name=""/>
        <dsp:cNvSpPr/>
      </dsp:nvSpPr>
      <dsp:spPr>
        <a:xfrm>
          <a:off x="1808355" y="2367904"/>
          <a:ext cx="158854" cy="158854"/>
        </a:xfrm>
        <a:prstGeom prst="triangle">
          <a:avLst>
            <a:gd name="adj" fmla="val 100000"/>
          </a:avLst>
        </a:prstGeom>
        <a:solidFill>
          <a:schemeClr val="accent5">
            <a:hueOff val="-543544"/>
            <a:satOff val="-4180"/>
            <a:lumOff val="3403"/>
            <a:alphaOff val="0"/>
          </a:schemeClr>
        </a:solidFill>
        <a:ln w="25400" cap="flat" cmpd="sng" algn="ctr">
          <a:solidFill>
            <a:schemeClr val="accent5">
              <a:hueOff val="-543544"/>
              <a:satOff val="-4180"/>
              <a:lumOff val="340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77B79F-ABF4-458B-A82D-DF88D4CD6CAF}">
      <dsp:nvSpPr>
        <dsp:cNvPr id="0" name=""/>
        <dsp:cNvSpPr/>
      </dsp:nvSpPr>
      <dsp:spPr>
        <a:xfrm rot="5400000">
          <a:off x="2249518" y="2181517"/>
          <a:ext cx="560444" cy="932567"/>
        </a:xfrm>
        <a:prstGeom prst="corner">
          <a:avLst>
            <a:gd name="adj1" fmla="val 16120"/>
            <a:gd name="adj2" fmla="val 16110"/>
          </a:avLst>
        </a:prstGeom>
        <a:solidFill>
          <a:srgbClr val="89A346"/>
        </a:solidFill>
        <a:ln w="25400" cap="flat" cmpd="sng" algn="ctr">
          <a:solidFill>
            <a:srgbClr val="89A346"/>
          </a:solidFill>
          <a:prstDash val="solid"/>
        </a:ln>
        <a:effectLst/>
      </dsp:spPr>
      <dsp:style>
        <a:lnRef idx="2">
          <a:scrgbClr r="0" g="0" b="0"/>
        </a:lnRef>
        <a:fillRef idx="1">
          <a:scrgbClr r="0" g="0" b="0"/>
        </a:fillRef>
        <a:effectRef idx="0">
          <a:scrgbClr r="0" g="0" b="0"/>
        </a:effectRef>
        <a:fontRef idx="minor">
          <a:schemeClr val="lt1"/>
        </a:fontRef>
      </dsp:style>
    </dsp:sp>
    <dsp:sp modelId="{0189B130-3F9C-4816-AA09-B624B4890619}">
      <dsp:nvSpPr>
        <dsp:cNvPr id="0" name=""/>
        <dsp:cNvSpPr/>
      </dsp:nvSpPr>
      <dsp:spPr>
        <a:xfrm>
          <a:off x="2155966" y="2460153"/>
          <a:ext cx="841927" cy="737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lvl="0" algn="l" defTabSz="355600">
            <a:lnSpc>
              <a:spcPct val="90000"/>
            </a:lnSpc>
            <a:spcBef>
              <a:spcPct val="0"/>
            </a:spcBef>
            <a:spcAft>
              <a:spcPct val="35000"/>
            </a:spcAft>
          </a:pPr>
          <a:r>
            <a:rPr lang="en-US" sz="800" kern="1200" cap="all" baseline="0"/>
            <a:t>Scoping/Needs Assessment</a:t>
          </a:r>
        </a:p>
      </dsp:txBody>
      <dsp:txXfrm>
        <a:off x="2155966" y="2460153"/>
        <a:ext cx="841927" cy="737998"/>
      </dsp:txXfrm>
    </dsp:sp>
    <dsp:sp modelId="{2894AD4B-20B2-40E2-BC64-15AF8A0099EA}">
      <dsp:nvSpPr>
        <dsp:cNvPr id="0" name=""/>
        <dsp:cNvSpPr/>
      </dsp:nvSpPr>
      <dsp:spPr>
        <a:xfrm>
          <a:off x="2839039" y="2112860"/>
          <a:ext cx="158854" cy="158854"/>
        </a:xfrm>
        <a:prstGeom prst="triangle">
          <a:avLst>
            <a:gd name="adj" fmla="val 100000"/>
          </a:avLst>
        </a:prstGeom>
        <a:solidFill>
          <a:schemeClr val="accent5">
            <a:hueOff val="-905906"/>
            <a:satOff val="-6966"/>
            <a:lumOff val="5672"/>
            <a:alphaOff val="0"/>
          </a:schemeClr>
        </a:solidFill>
        <a:ln w="25400" cap="flat" cmpd="sng" algn="ctr">
          <a:solidFill>
            <a:schemeClr val="accent5">
              <a:hueOff val="-905906"/>
              <a:satOff val="-6966"/>
              <a:lumOff val="567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739762-A30D-4084-B0F2-A799BE2551D8}">
      <dsp:nvSpPr>
        <dsp:cNvPr id="0" name=""/>
        <dsp:cNvSpPr/>
      </dsp:nvSpPr>
      <dsp:spPr>
        <a:xfrm rot="5400000">
          <a:off x="3280201" y="1926473"/>
          <a:ext cx="560444" cy="932567"/>
        </a:xfrm>
        <a:prstGeom prst="corner">
          <a:avLst>
            <a:gd name="adj1" fmla="val 16120"/>
            <a:gd name="adj2" fmla="val 16110"/>
          </a:avLst>
        </a:prstGeom>
        <a:solidFill>
          <a:srgbClr val="2A6A8D"/>
        </a:solidFill>
        <a:ln w="25400" cap="flat" cmpd="sng" algn="ctr">
          <a:solidFill>
            <a:srgbClr val="2A6A8D"/>
          </a:solidFill>
          <a:prstDash val="solid"/>
        </a:ln>
        <a:effectLst/>
      </dsp:spPr>
      <dsp:style>
        <a:lnRef idx="2">
          <a:scrgbClr r="0" g="0" b="0"/>
        </a:lnRef>
        <a:fillRef idx="1">
          <a:scrgbClr r="0" g="0" b="0"/>
        </a:fillRef>
        <a:effectRef idx="0">
          <a:scrgbClr r="0" g="0" b="0"/>
        </a:effectRef>
        <a:fontRef idx="minor">
          <a:schemeClr val="lt1"/>
        </a:fontRef>
      </dsp:style>
    </dsp:sp>
    <dsp:sp modelId="{6F4ACD30-E983-4C47-87C6-A0D03F71869B}">
      <dsp:nvSpPr>
        <dsp:cNvPr id="0" name=""/>
        <dsp:cNvSpPr/>
      </dsp:nvSpPr>
      <dsp:spPr>
        <a:xfrm>
          <a:off x="3186649" y="2205110"/>
          <a:ext cx="841927" cy="737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lvl="0" algn="l" defTabSz="355600">
            <a:lnSpc>
              <a:spcPct val="90000"/>
            </a:lnSpc>
            <a:spcBef>
              <a:spcPct val="0"/>
            </a:spcBef>
            <a:spcAft>
              <a:spcPct val="35000"/>
            </a:spcAft>
          </a:pPr>
          <a:r>
            <a:rPr lang="en-US" sz="800" kern="1200" cap="all" baseline="0"/>
            <a:t>Visioning</a:t>
          </a:r>
        </a:p>
      </dsp:txBody>
      <dsp:txXfrm>
        <a:off x="3186649" y="2205110"/>
        <a:ext cx="841927" cy="737998"/>
      </dsp:txXfrm>
    </dsp:sp>
    <dsp:sp modelId="{638A3AFB-DF6D-45D9-B817-274FE82F6062}">
      <dsp:nvSpPr>
        <dsp:cNvPr id="0" name=""/>
        <dsp:cNvSpPr/>
      </dsp:nvSpPr>
      <dsp:spPr>
        <a:xfrm>
          <a:off x="3869722" y="1857816"/>
          <a:ext cx="158854" cy="158854"/>
        </a:xfrm>
        <a:prstGeom prst="triangle">
          <a:avLst>
            <a:gd name="adj" fmla="val 100000"/>
          </a:avLst>
        </a:prstGeom>
        <a:solidFill>
          <a:schemeClr val="accent5">
            <a:hueOff val="-1268269"/>
            <a:satOff val="-9752"/>
            <a:lumOff val="7941"/>
            <a:alphaOff val="0"/>
          </a:schemeClr>
        </a:solidFill>
        <a:ln w="25400" cap="flat" cmpd="sng" algn="ctr">
          <a:solidFill>
            <a:schemeClr val="accent5">
              <a:hueOff val="-1268269"/>
              <a:satOff val="-9752"/>
              <a:lumOff val="794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BC4D1A-915B-44B2-8B34-CB267A351399}">
      <dsp:nvSpPr>
        <dsp:cNvPr id="0" name=""/>
        <dsp:cNvSpPr/>
      </dsp:nvSpPr>
      <dsp:spPr>
        <a:xfrm rot="5400000">
          <a:off x="4310884" y="1671429"/>
          <a:ext cx="560444" cy="932567"/>
        </a:xfrm>
        <a:prstGeom prst="corner">
          <a:avLst>
            <a:gd name="adj1" fmla="val 16120"/>
            <a:gd name="adj2" fmla="val 16110"/>
          </a:avLst>
        </a:prstGeom>
        <a:solidFill>
          <a:srgbClr val="F27C3E"/>
        </a:solidFill>
        <a:ln w="25400" cap="flat" cmpd="sng" algn="ctr">
          <a:solidFill>
            <a:srgbClr val="F27C3E"/>
          </a:solidFill>
          <a:prstDash val="solid"/>
        </a:ln>
        <a:effectLst/>
      </dsp:spPr>
      <dsp:style>
        <a:lnRef idx="2">
          <a:scrgbClr r="0" g="0" b="0"/>
        </a:lnRef>
        <a:fillRef idx="1">
          <a:scrgbClr r="0" g="0" b="0"/>
        </a:fillRef>
        <a:effectRef idx="0">
          <a:scrgbClr r="0" g="0" b="0"/>
        </a:effectRef>
        <a:fontRef idx="minor">
          <a:schemeClr val="lt1"/>
        </a:fontRef>
      </dsp:style>
    </dsp:sp>
    <dsp:sp modelId="{855B0BBC-F165-4432-B0B5-FC1858198D03}">
      <dsp:nvSpPr>
        <dsp:cNvPr id="0" name=""/>
        <dsp:cNvSpPr/>
      </dsp:nvSpPr>
      <dsp:spPr>
        <a:xfrm>
          <a:off x="4217332" y="1950066"/>
          <a:ext cx="841927" cy="737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lvl="0" algn="l" defTabSz="355600">
            <a:lnSpc>
              <a:spcPct val="90000"/>
            </a:lnSpc>
            <a:spcBef>
              <a:spcPct val="0"/>
            </a:spcBef>
            <a:spcAft>
              <a:spcPct val="35000"/>
            </a:spcAft>
          </a:pPr>
          <a:r>
            <a:rPr lang="en-US" sz="800" kern="1200" cap="all" baseline="0"/>
            <a:t>Document Drafting</a:t>
          </a:r>
        </a:p>
        <a:p>
          <a:pPr marL="57150" lvl="1" indent="-57150" algn="l" defTabSz="266700">
            <a:lnSpc>
              <a:spcPct val="90000"/>
            </a:lnSpc>
            <a:spcBef>
              <a:spcPct val="0"/>
            </a:spcBef>
            <a:spcAft>
              <a:spcPct val="15000"/>
            </a:spcAft>
            <a:buChar char="••"/>
          </a:pPr>
          <a:r>
            <a:rPr lang="en-US" sz="600" kern="1200" cap="all" baseline="0"/>
            <a:t>Policy Document</a:t>
          </a:r>
        </a:p>
        <a:p>
          <a:pPr marL="57150" lvl="1" indent="-57150" algn="l" defTabSz="266700">
            <a:lnSpc>
              <a:spcPct val="90000"/>
            </a:lnSpc>
            <a:spcBef>
              <a:spcPct val="0"/>
            </a:spcBef>
            <a:spcAft>
              <a:spcPct val="15000"/>
            </a:spcAft>
            <a:buChar char="••"/>
          </a:pPr>
          <a:r>
            <a:rPr lang="en-US" sz="600" kern="1200" cap="all" baseline="0"/>
            <a:t>SEIS</a:t>
          </a:r>
        </a:p>
        <a:p>
          <a:pPr marL="57150" lvl="1" indent="-57150" algn="l" defTabSz="266700">
            <a:lnSpc>
              <a:spcPct val="90000"/>
            </a:lnSpc>
            <a:spcBef>
              <a:spcPct val="0"/>
            </a:spcBef>
            <a:spcAft>
              <a:spcPct val="15000"/>
            </a:spcAft>
            <a:buChar char="••"/>
          </a:pPr>
          <a:r>
            <a:rPr lang="en-US" sz="600" kern="1200" cap="all" baseline="0"/>
            <a:t>CFP</a:t>
          </a:r>
        </a:p>
      </dsp:txBody>
      <dsp:txXfrm>
        <a:off x="4217332" y="1950066"/>
        <a:ext cx="841927" cy="737998"/>
      </dsp:txXfrm>
    </dsp:sp>
    <dsp:sp modelId="{C4E8A0F6-37CB-4E58-ABCB-D22F53E8EBE1}">
      <dsp:nvSpPr>
        <dsp:cNvPr id="0" name=""/>
        <dsp:cNvSpPr/>
      </dsp:nvSpPr>
      <dsp:spPr>
        <a:xfrm>
          <a:off x="4900405" y="1602773"/>
          <a:ext cx="158854" cy="158854"/>
        </a:xfrm>
        <a:prstGeom prst="triangle">
          <a:avLst>
            <a:gd name="adj" fmla="val 100000"/>
          </a:avLst>
        </a:prstGeom>
        <a:solidFill>
          <a:schemeClr val="accent5">
            <a:hueOff val="-1630631"/>
            <a:satOff val="-12539"/>
            <a:lumOff val="10210"/>
            <a:alphaOff val="0"/>
          </a:schemeClr>
        </a:solidFill>
        <a:ln w="25400" cap="flat" cmpd="sng" algn="ctr">
          <a:solidFill>
            <a:schemeClr val="accent5">
              <a:hueOff val="-1630631"/>
              <a:satOff val="-12539"/>
              <a:lumOff val="1021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40E650-F94F-461C-9640-8C04E2716F83}">
      <dsp:nvSpPr>
        <dsp:cNvPr id="0" name=""/>
        <dsp:cNvSpPr/>
      </dsp:nvSpPr>
      <dsp:spPr>
        <a:xfrm rot="5400000">
          <a:off x="5341568" y="1416386"/>
          <a:ext cx="560444" cy="932567"/>
        </a:xfrm>
        <a:prstGeom prst="corner">
          <a:avLst>
            <a:gd name="adj1" fmla="val 16120"/>
            <a:gd name="adj2" fmla="val 16110"/>
          </a:avLst>
        </a:prstGeom>
        <a:solidFill>
          <a:srgbClr val="89A346"/>
        </a:solidFill>
        <a:ln w="25400" cap="flat" cmpd="sng" algn="ctr">
          <a:solidFill>
            <a:srgbClr val="89A346"/>
          </a:solidFill>
          <a:prstDash val="solid"/>
        </a:ln>
        <a:effectLst/>
      </dsp:spPr>
      <dsp:style>
        <a:lnRef idx="2">
          <a:scrgbClr r="0" g="0" b="0"/>
        </a:lnRef>
        <a:fillRef idx="1">
          <a:scrgbClr r="0" g="0" b="0"/>
        </a:fillRef>
        <a:effectRef idx="0">
          <a:scrgbClr r="0" g="0" b="0"/>
        </a:effectRef>
        <a:fontRef idx="minor">
          <a:schemeClr val="lt1"/>
        </a:fontRef>
      </dsp:style>
    </dsp:sp>
    <dsp:sp modelId="{D3898D8C-9011-401F-9942-41B31B898D1C}">
      <dsp:nvSpPr>
        <dsp:cNvPr id="0" name=""/>
        <dsp:cNvSpPr/>
      </dsp:nvSpPr>
      <dsp:spPr>
        <a:xfrm>
          <a:off x="5248015" y="1695023"/>
          <a:ext cx="841927" cy="737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lvl="0" algn="l" defTabSz="355600">
            <a:lnSpc>
              <a:spcPct val="90000"/>
            </a:lnSpc>
            <a:spcBef>
              <a:spcPct val="0"/>
            </a:spcBef>
            <a:spcAft>
              <a:spcPct val="35000"/>
            </a:spcAft>
          </a:pPr>
          <a:r>
            <a:rPr lang="en-US" sz="800" kern="1200" cap="all" baseline="0"/>
            <a:t>Preferred Alternative</a:t>
          </a:r>
        </a:p>
      </dsp:txBody>
      <dsp:txXfrm>
        <a:off x="5248015" y="1695023"/>
        <a:ext cx="841927" cy="737998"/>
      </dsp:txXfrm>
    </dsp:sp>
    <dsp:sp modelId="{F6DDCA26-BC7D-4A89-A664-F62C4BA1AAC4}">
      <dsp:nvSpPr>
        <dsp:cNvPr id="0" name=""/>
        <dsp:cNvSpPr/>
      </dsp:nvSpPr>
      <dsp:spPr>
        <a:xfrm>
          <a:off x="5931088" y="1347729"/>
          <a:ext cx="158854" cy="158854"/>
        </a:xfrm>
        <a:prstGeom prst="triangle">
          <a:avLst>
            <a:gd name="adj" fmla="val 100000"/>
          </a:avLst>
        </a:prstGeom>
        <a:solidFill>
          <a:schemeClr val="accent5">
            <a:hueOff val="-1992993"/>
            <a:satOff val="-15325"/>
            <a:lumOff val="12479"/>
            <a:alphaOff val="0"/>
          </a:schemeClr>
        </a:solidFill>
        <a:ln w="25400" cap="flat" cmpd="sng" algn="ctr">
          <a:solidFill>
            <a:schemeClr val="accent5">
              <a:hueOff val="-1992993"/>
              <a:satOff val="-15325"/>
              <a:lumOff val="1247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9B9115-8671-4EF7-A7F5-094B9D0544E7}">
      <dsp:nvSpPr>
        <dsp:cNvPr id="0" name=""/>
        <dsp:cNvSpPr/>
      </dsp:nvSpPr>
      <dsp:spPr>
        <a:xfrm rot="5400000">
          <a:off x="6372251" y="1161342"/>
          <a:ext cx="560444" cy="932567"/>
        </a:xfrm>
        <a:prstGeom prst="corner">
          <a:avLst>
            <a:gd name="adj1" fmla="val 16120"/>
            <a:gd name="adj2" fmla="val 16110"/>
          </a:avLst>
        </a:prstGeom>
        <a:solidFill>
          <a:srgbClr val="2A6A8D"/>
        </a:solidFill>
        <a:ln w="25400" cap="flat" cmpd="sng" algn="ctr">
          <a:solidFill>
            <a:srgbClr val="2A6A8D"/>
          </a:solidFill>
          <a:prstDash val="solid"/>
        </a:ln>
        <a:effectLst/>
      </dsp:spPr>
      <dsp:style>
        <a:lnRef idx="2">
          <a:scrgbClr r="0" g="0" b="0"/>
        </a:lnRef>
        <a:fillRef idx="1">
          <a:scrgbClr r="0" g="0" b="0"/>
        </a:fillRef>
        <a:effectRef idx="0">
          <a:scrgbClr r="0" g="0" b="0"/>
        </a:effectRef>
        <a:fontRef idx="minor">
          <a:schemeClr val="lt1"/>
        </a:fontRef>
      </dsp:style>
    </dsp:sp>
    <dsp:sp modelId="{9B0D72AB-D062-46B1-91C1-E90613B7ADD2}">
      <dsp:nvSpPr>
        <dsp:cNvPr id="0" name=""/>
        <dsp:cNvSpPr/>
      </dsp:nvSpPr>
      <dsp:spPr>
        <a:xfrm>
          <a:off x="6278699" y="1439979"/>
          <a:ext cx="841927" cy="737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lvl="0" algn="l" defTabSz="355600">
            <a:lnSpc>
              <a:spcPct val="90000"/>
            </a:lnSpc>
            <a:spcBef>
              <a:spcPct val="0"/>
            </a:spcBef>
            <a:spcAft>
              <a:spcPct val="35000"/>
            </a:spcAft>
          </a:pPr>
          <a:r>
            <a:rPr lang="en-US" sz="800" kern="1200" cap="all" baseline="0"/>
            <a:t>Draft Final Documents</a:t>
          </a:r>
        </a:p>
      </dsp:txBody>
      <dsp:txXfrm>
        <a:off x="6278699" y="1439979"/>
        <a:ext cx="841927" cy="737998"/>
      </dsp:txXfrm>
    </dsp:sp>
    <dsp:sp modelId="{CD179BC5-82E4-4377-BB6F-09238B8A90C8}">
      <dsp:nvSpPr>
        <dsp:cNvPr id="0" name=""/>
        <dsp:cNvSpPr/>
      </dsp:nvSpPr>
      <dsp:spPr>
        <a:xfrm>
          <a:off x="6961772" y="1092686"/>
          <a:ext cx="158854" cy="158854"/>
        </a:xfrm>
        <a:prstGeom prst="triangle">
          <a:avLst>
            <a:gd name="adj" fmla="val 100000"/>
          </a:avLst>
        </a:prstGeom>
        <a:solidFill>
          <a:schemeClr val="accent5">
            <a:hueOff val="-2355356"/>
            <a:satOff val="-18112"/>
            <a:lumOff val="14748"/>
            <a:alphaOff val="0"/>
          </a:schemeClr>
        </a:solidFill>
        <a:ln w="25400" cap="flat" cmpd="sng" algn="ctr">
          <a:solidFill>
            <a:schemeClr val="accent5">
              <a:hueOff val="-2355356"/>
              <a:satOff val="-18112"/>
              <a:lumOff val="1474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6BF9AF-0A1F-4508-A6EF-11C36B41D597}">
      <dsp:nvSpPr>
        <dsp:cNvPr id="0" name=""/>
        <dsp:cNvSpPr/>
      </dsp:nvSpPr>
      <dsp:spPr>
        <a:xfrm rot="5400000">
          <a:off x="7402934" y="906299"/>
          <a:ext cx="560444" cy="932567"/>
        </a:xfrm>
        <a:prstGeom prst="corner">
          <a:avLst>
            <a:gd name="adj1" fmla="val 16120"/>
            <a:gd name="adj2" fmla="val 16110"/>
          </a:avLst>
        </a:prstGeom>
        <a:solidFill>
          <a:srgbClr val="F27C3E"/>
        </a:solidFill>
        <a:ln w="25400" cap="flat" cmpd="sng" algn="ctr">
          <a:solidFill>
            <a:srgbClr val="F27C3E"/>
          </a:solidFill>
          <a:prstDash val="solid"/>
        </a:ln>
        <a:effectLst/>
      </dsp:spPr>
      <dsp:style>
        <a:lnRef idx="2">
          <a:scrgbClr r="0" g="0" b="0"/>
        </a:lnRef>
        <a:fillRef idx="1">
          <a:scrgbClr r="0" g="0" b="0"/>
        </a:fillRef>
        <a:effectRef idx="0">
          <a:scrgbClr r="0" g="0" b="0"/>
        </a:effectRef>
        <a:fontRef idx="minor">
          <a:schemeClr val="lt1"/>
        </a:fontRef>
      </dsp:style>
    </dsp:sp>
    <dsp:sp modelId="{91E1E1C6-73DF-4A14-8F05-0DA5A0BF07F5}">
      <dsp:nvSpPr>
        <dsp:cNvPr id="0" name=""/>
        <dsp:cNvSpPr/>
      </dsp:nvSpPr>
      <dsp:spPr>
        <a:xfrm>
          <a:off x="7309382" y="1184935"/>
          <a:ext cx="841927" cy="737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lvl="0" algn="l" defTabSz="355600">
            <a:lnSpc>
              <a:spcPct val="90000"/>
            </a:lnSpc>
            <a:spcBef>
              <a:spcPct val="0"/>
            </a:spcBef>
            <a:spcAft>
              <a:spcPct val="35000"/>
            </a:spcAft>
          </a:pPr>
          <a:r>
            <a:rPr lang="en-US" sz="800" kern="1200" cap="all" baseline="0"/>
            <a:t>Legislative Process </a:t>
          </a:r>
        </a:p>
      </dsp:txBody>
      <dsp:txXfrm>
        <a:off x="7309382" y="1184935"/>
        <a:ext cx="841927" cy="7379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38F0AD-CDB6-4F31-A0DF-0FB37D15295C}" type="datetimeFigureOut">
              <a:rPr lang="en-US" smtClean="0"/>
              <a:t>11/25/2015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FC8129-E954-43A8-A633-29C7B7B9F58D}" type="slidenum">
              <a:rPr lang="en-US" smtClean="0"/>
              <a:t>‹#›</a:t>
            </a:fld>
            <a:endParaRPr lang="en-US"/>
          </a:p>
        </p:txBody>
      </p:sp>
    </p:spTree>
    <p:extLst>
      <p:ext uri="{BB962C8B-B14F-4D97-AF65-F5344CB8AC3E}">
        <p14:creationId xmlns:p14="http://schemas.microsoft.com/office/powerpoint/2010/main" val="4171124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FC8129-E954-43A8-A633-29C7B7B9F58D}" type="slidenum">
              <a:rPr lang="en-US" smtClean="0"/>
              <a:t>29</a:t>
            </a:fld>
            <a:endParaRPr lang="en-US"/>
          </a:p>
        </p:txBody>
      </p:sp>
    </p:spTree>
    <p:extLst>
      <p:ext uri="{BB962C8B-B14F-4D97-AF65-F5344CB8AC3E}">
        <p14:creationId xmlns:p14="http://schemas.microsoft.com/office/powerpoint/2010/main" val="1372898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681A21E-E235-4857-9210-DCBF1D5B6A79}" type="datetimeFigureOut">
              <a:rPr lang="en-US" smtClean="0"/>
              <a:t>11/25/2015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26097-0012-45C1-ABA8-DA7CC553D06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81A21E-E235-4857-9210-DCBF1D5B6A79}" type="datetimeFigureOut">
              <a:rPr lang="en-US" smtClean="0"/>
              <a:t>11/25/2015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26097-0012-45C1-ABA8-DA7CC553D06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81A21E-E235-4857-9210-DCBF1D5B6A79}" type="datetimeFigureOut">
              <a:rPr lang="en-US" smtClean="0"/>
              <a:t>11/25/2015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26097-0012-45C1-ABA8-DA7CC553D06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81A21E-E235-4857-9210-DCBF1D5B6A79}" type="datetimeFigureOut">
              <a:rPr lang="en-US" smtClean="0"/>
              <a:t>11/25/2015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26097-0012-45C1-ABA8-DA7CC553D06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81A21E-E235-4857-9210-DCBF1D5B6A79}" type="datetimeFigureOut">
              <a:rPr lang="en-US" smtClean="0"/>
              <a:t>11/25/2015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26097-0012-45C1-ABA8-DA7CC553D06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681A21E-E235-4857-9210-DCBF1D5B6A79}" type="datetimeFigureOut">
              <a:rPr lang="en-US" smtClean="0"/>
              <a:t>11/25/2015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A26097-0012-45C1-ABA8-DA7CC553D06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81A21E-E235-4857-9210-DCBF1D5B6A79}" type="datetimeFigureOut">
              <a:rPr lang="en-US" smtClean="0"/>
              <a:t>11/25/2015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A26097-0012-45C1-ABA8-DA7CC553D06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81A21E-E235-4857-9210-DCBF1D5B6A79}" type="datetimeFigureOut">
              <a:rPr lang="en-US" smtClean="0"/>
              <a:t>11/25/2015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A26097-0012-45C1-ABA8-DA7CC553D06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81A21E-E235-4857-9210-DCBF1D5B6A79}" type="datetimeFigureOut">
              <a:rPr lang="en-US" smtClean="0"/>
              <a:t>11/25/2015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A26097-0012-45C1-ABA8-DA7CC553D06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81A21E-E235-4857-9210-DCBF1D5B6A79}" type="datetimeFigureOut">
              <a:rPr lang="en-US" smtClean="0"/>
              <a:t>11/25/2015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A26097-0012-45C1-ABA8-DA7CC553D06C}"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681A21E-E235-4857-9210-DCBF1D5B6A79}" type="datetimeFigureOut">
              <a:rPr lang="en-US" smtClean="0"/>
              <a:t>11/25/2015</a:t>
            </a:fld>
            <a:endParaRPr lang="en-US"/>
          </a:p>
        </p:txBody>
      </p:sp>
      <p:sp>
        <p:nvSpPr>
          <p:cNvPr id="9" name="Slide Number Placeholder 8"/>
          <p:cNvSpPr>
            <a:spLocks noGrp="1"/>
          </p:cNvSpPr>
          <p:nvPr>
            <p:ph type="sldNum" sz="quarter" idx="11"/>
          </p:nvPr>
        </p:nvSpPr>
        <p:spPr/>
        <p:txBody>
          <a:bodyPr/>
          <a:lstStyle/>
          <a:p>
            <a:fld id="{C7A26097-0012-45C1-ABA8-DA7CC553D06C}"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C7A26097-0012-45C1-ABA8-DA7CC553D06C}"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5681A21E-E235-4857-9210-DCBF1D5B6A79}" type="datetimeFigureOut">
              <a:rPr lang="en-US" smtClean="0"/>
              <a:t>11/25/2015</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emf"/><Relationship Id="rId1" Type="http://schemas.openxmlformats.org/officeDocument/2006/relationships/slideLayout" Target="../slideLayouts/slideLayout6.xml"/><Relationship Id="rId5" Type="http://schemas.openxmlformats.org/officeDocument/2006/relationships/image" Target="../media/image15.emf"/><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em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em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hyperlink" Target="http://compplan.kitsapgov.com/"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compplan@co.kitsap.wa.us" TargetMode="External"/><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61.emf"/><Relationship Id="rId5" Type="http://schemas.openxmlformats.org/officeDocument/2006/relationships/oleObject" Target="../embeddings/oleObject1.bin"/><Relationship Id="rId4" Type="http://schemas.openxmlformats.org/officeDocument/2006/relationships/hyperlink" Target="http://compplan.kitsapgov.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schemeClr>
            </a:gs>
            <a:gs pos="75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828800"/>
            <a:ext cx="7772400" cy="1470025"/>
          </a:xfrm>
          <a:noFill/>
          <a:effectLst>
            <a:glow rad="228600">
              <a:schemeClr val="accent2">
                <a:satMod val="175000"/>
                <a:alpha val="40000"/>
              </a:schemeClr>
            </a:glow>
            <a:innerShdw blurRad="63500" dist="50800" dir="13500000">
              <a:srgbClr val="89A346">
                <a:alpha val="50000"/>
              </a:srgbClr>
            </a:innerShdw>
          </a:effectLst>
        </p:spPr>
        <p:txBody>
          <a:bodyPr/>
          <a:lstStyle/>
          <a:p>
            <a:pPr algn="ctr"/>
            <a:r>
              <a:rPr lang="en-US" sz="4800" dirty="0" smtClean="0"/>
              <a:t>Kitsap County Comprehensive Plan Periodic Review and Update</a:t>
            </a:r>
            <a:endParaRPr lang="en-US" sz="4800" dirty="0"/>
          </a:p>
        </p:txBody>
      </p:sp>
      <p:sp>
        <p:nvSpPr>
          <p:cNvPr id="3" name="Subtitle 2"/>
          <p:cNvSpPr>
            <a:spLocks noGrp="1"/>
          </p:cNvSpPr>
          <p:nvPr>
            <p:ph type="subTitle" idx="1"/>
          </p:nvPr>
        </p:nvSpPr>
        <p:spPr>
          <a:xfrm>
            <a:off x="1371600" y="3657600"/>
            <a:ext cx="6400800" cy="914400"/>
          </a:xfrm>
          <a:solidFill>
            <a:schemeClr val="bg1">
              <a:lumMod val="85000"/>
            </a:schemeClr>
          </a:solidFill>
        </p:spPr>
        <p:txBody>
          <a:bodyPr/>
          <a:lstStyle/>
          <a:p>
            <a:r>
              <a:rPr lang="en-US" b="1" dirty="0" smtClean="0">
                <a:solidFill>
                  <a:schemeClr val="tx1"/>
                </a:solidFill>
              </a:rPr>
              <a:t>Board and Planning Commission Joint Work-Study </a:t>
            </a:r>
          </a:p>
          <a:p>
            <a:r>
              <a:rPr lang="en-US" b="1" dirty="0" smtClean="0">
                <a:solidFill>
                  <a:schemeClr val="tx1"/>
                </a:solidFill>
              </a:rPr>
              <a:t>November 23, 2015</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5831371"/>
            <a:ext cx="1076325" cy="883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304800" y="5791200"/>
            <a:ext cx="2913860" cy="923500"/>
          </a:xfrm>
          <a:prstGeom prst="rect">
            <a:avLst/>
          </a:prstGeom>
        </p:spPr>
      </p:pic>
    </p:spTree>
    <p:extLst>
      <p:ext uri="{BB962C8B-B14F-4D97-AF65-F5344CB8AC3E}">
        <p14:creationId xmlns:p14="http://schemas.microsoft.com/office/powerpoint/2010/main" val="40067521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001000" cy="1143000"/>
          </a:xfrm>
        </p:spPr>
        <p:txBody>
          <a:bodyPr/>
          <a:lstStyle/>
          <a:p>
            <a:r>
              <a:rPr lang="en-US" sz="3200" dirty="0" smtClean="0"/>
              <a:t>SEIS</a:t>
            </a:r>
            <a:r>
              <a:rPr lang="en-US" sz="3200" dirty="0"/>
              <a:t>: </a:t>
            </a:r>
            <a:r>
              <a:rPr lang="en-US" sz="3200" dirty="0" smtClean="0"/>
              <a:t>Major </a:t>
            </a:r>
            <a:r>
              <a:rPr lang="en-US" sz="3200" dirty="0"/>
              <a:t>Issues, Significant Areas of Controversy and Uncertainty, and Issues to be Resolved</a:t>
            </a:r>
          </a:p>
        </p:txBody>
      </p:sp>
      <p:sp>
        <p:nvSpPr>
          <p:cNvPr id="3" name="Content Placeholder 2"/>
          <p:cNvSpPr>
            <a:spLocks noGrp="1"/>
          </p:cNvSpPr>
          <p:nvPr>
            <p:ph idx="1"/>
          </p:nvPr>
        </p:nvSpPr>
        <p:spPr>
          <a:xfrm>
            <a:off x="381000" y="1752600"/>
            <a:ext cx="7620000" cy="4125219"/>
          </a:xfrm>
        </p:spPr>
        <p:txBody>
          <a:bodyPr>
            <a:normAutofit lnSpcReduction="10000"/>
          </a:bodyPr>
          <a:lstStyle/>
          <a:p>
            <a:pPr marL="114300" indent="0">
              <a:buNone/>
            </a:pPr>
            <a:r>
              <a:rPr lang="en-US" sz="1800" dirty="0"/>
              <a:t>The key environmental issues and options facing decision makers are:</a:t>
            </a:r>
          </a:p>
          <a:p>
            <a:pPr lvl="0"/>
            <a:r>
              <a:rPr lang="en-US" sz="1800" dirty="0"/>
              <a:t>the location of growth;</a:t>
            </a:r>
          </a:p>
          <a:p>
            <a:pPr lvl="0"/>
            <a:r>
              <a:rPr lang="en-US" sz="1800" dirty="0"/>
              <a:t>sizing and composition of UGAs, given growth expected over the 2012-2036 period; and</a:t>
            </a:r>
          </a:p>
          <a:p>
            <a:pPr lvl="0"/>
            <a:r>
              <a:rPr lang="en-US" sz="1800" dirty="0"/>
              <a:t>the level of capital improvements needed to support land use and growth levels.</a:t>
            </a:r>
          </a:p>
          <a:p>
            <a:endParaRPr lang="en-US" sz="1800" dirty="0" smtClean="0"/>
          </a:p>
          <a:p>
            <a:pPr marL="114300" indent="0">
              <a:buNone/>
            </a:pPr>
            <a:r>
              <a:rPr lang="en-US" sz="1800" dirty="0"/>
              <a:t>Prior to final plan adoption, the following issues are anticipated to be resolved:</a:t>
            </a:r>
          </a:p>
          <a:p>
            <a:pPr lvl="0"/>
            <a:r>
              <a:rPr lang="en-US" sz="1800" dirty="0"/>
              <a:t>refinement of a Preferred Alternative following public comment;</a:t>
            </a:r>
          </a:p>
          <a:p>
            <a:pPr lvl="0"/>
            <a:r>
              <a:rPr lang="en-US" sz="1800" dirty="0"/>
              <a:t>preparation of associated land use plan and development regulations;</a:t>
            </a:r>
          </a:p>
          <a:p>
            <a:pPr lvl="0"/>
            <a:r>
              <a:rPr lang="en-US" sz="1800" dirty="0"/>
              <a:t>selection and refinement of capital facility projects supporting land use, including transportation; and</a:t>
            </a:r>
          </a:p>
          <a:p>
            <a:pPr lvl="0"/>
            <a:r>
              <a:rPr lang="en-US" sz="1800" dirty="0"/>
              <a:t>refinement of goals, objectives, and policies as well as implementing regulations.</a:t>
            </a:r>
          </a:p>
          <a:p>
            <a:endParaRPr lang="en-US" sz="1800" dirty="0"/>
          </a:p>
        </p:txBody>
      </p:sp>
      <p:pic>
        <p:nvPicPr>
          <p:cNvPr id="4" name="Picture 3"/>
          <p:cNvPicPr>
            <a:picLocks noChangeAspect="1"/>
          </p:cNvPicPr>
          <p:nvPr/>
        </p:nvPicPr>
        <p:blipFill>
          <a:blip r:embed="rId2"/>
          <a:stretch>
            <a:fillRect/>
          </a:stretch>
        </p:blipFill>
        <p:spPr>
          <a:xfrm>
            <a:off x="152400" y="6064352"/>
            <a:ext cx="2057400" cy="652059"/>
          </a:xfrm>
          <a:prstGeom prst="rect">
            <a:avLst/>
          </a:prstGeom>
        </p:spPr>
      </p:pic>
    </p:spTree>
    <p:extLst>
      <p:ext uri="{BB962C8B-B14F-4D97-AF65-F5344CB8AC3E}">
        <p14:creationId xmlns:p14="http://schemas.microsoft.com/office/powerpoint/2010/main" val="26964606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Contents of the SEIS</a:t>
            </a:r>
            <a:endParaRPr lang="en-US" dirty="0"/>
          </a:p>
        </p:txBody>
      </p:sp>
      <p:sp>
        <p:nvSpPr>
          <p:cNvPr id="4" name="Content Placeholder 3"/>
          <p:cNvSpPr>
            <a:spLocks noGrp="1"/>
          </p:cNvSpPr>
          <p:nvPr>
            <p:ph sz="half" idx="1"/>
          </p:nvPr>
        </p:nvSpPr>
        <p:spPr>
          <a:xfrm>
            <a:off x="304800" y="1828800"/>
            <a:ext cx="3810000" cy="3493008"/>
          </a:xfrm>
        </p:spPr>
        <p:txBody>
          <a:bodyPr>
            <a:normAutofit fontScale="92500" lnSpcReduction="20000"/>
          </a:bodyPr>
          <a:lstStyle/>
          <a:p>
            <a:r>
              <a:rPr lang="en-US" sz="2000" dirty="0" smtClean="0"/>
              <a:t>Front Matter:</a:t>
            </a:r>
          </a:p>
          <a:p>
            <a:pPr lvl="1"/>
            <a:r>
              <a:rPr lang="en-US" sz="1600" dirty="0"/>
              <a:t>Determination of Significance</a:t>
            </a:r>
          </a:p>
          <a:p>
            <a:pPr lvl="1"/>
            <a:r>
              <a:rPr lang="en-US" sz="1600" dirty="0"/>
              <a:t>Fact Sheet</a:t>
            </a:r>
          </a:p>
          <a:p>
            <a:pPr lvl="1"/>
            <a:r>
              <a:rPr lang="en-US" sz="1600" dirty="0"/>
              <a:t>Distribution </a:t>
            </a:r>
            <a:r>
              <a:rPr lang="en-US" sz="1600" dirty="0" smtClean="0"/>
              <a:t>List</a:t>
            </a:r>
          </a:p>
          <a:p>
            <a:r>
              <a:rPr lang="en-US" sz="2000" dirty="0" smtClean="0"/>
              <a:t>Chapter 1: Summary</a:t>
            </a:r>
          </a:p>
          <a:p>
            <a:r>
              <a:rPr lang="en-US" sz="2000" dirty="0" smtClean="0"/>
              <a:t>Chapter 2: Alternatives</a:t>
            </a:r>
          </a:p>
          <a:p>
            <a:r>
              <a:rPr lang="en-US" sz="2000" dirty="0" smtClean="0"/>
              <a:t>Chapter 3: Affected Environment, Significant Impacts, and Mitigation Measures</a:t>
            </a:r>
          </a:p>
          <a:p>
            <a:r>
              <a:rPr lang="en-US" sz="2000" dirty="0" smtClean="0"/>
              <a:t>Chapter 4: Reclassification Requests</a:t>
            </a:r>
          </a:p>
          <a:p>
            <a:r>
              <a:rPr lang="en-US" sz="2000" dirty="0" smtClean="0"/>
              <a:t>Acronyms, Abbreviations and References </a:t>
            </a:r>
            <a:endParaRPr lang="en-US" sz="2000" dirty="0"/>
          </a:p>
        </p:txBody>
      </p:sp>
      <p:sp>
        <p:nvSpPr>
          <p:cNvPr id="6" name="Content Placeholder 4"/>
          <p:cNvSpPr>
            <a:spLocks noGrp="1"/>
          </p:cNvSpPr>
          <p:nvPr>
            <p:ph sz="half" idx="2"/>
          </p:nvPr>
        </p:nvSpPr>
        <p:spPr>
          <a:xfrm>
            <a:off x="4419600" y="1981200"/>
            <a:ext cx="3657600" cy="2959608"/>
          </a:xfr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accent4">
                <a:lumMod val="75000"/>
                <a:alpha val="60000"/>
              </a:schemeClr>
            </a:solidFill>
          </a:ln>
        </p:spPr>
        <p:txBody>
          <a:bodyPr>
            <a:normAutofit fontScale="92500" lnSpcReduction="20000"/>
          </a:bodyPr>
          <a:lstStyle/>
          <a:p>
            <a:pPr marL="411480" lvl="1" indent="0">
              <a:buNone/>
            </a:pPr>
            <a:r>
              <a:rPr lang="en-US" sz="2600" dirty="0" smtClean="0"/>
              <a:t>Appendices</a:t>
            </a:r>
          </a:p>
          <a:p>
            <a:pPr lvl="1"/>
            <a:r>
              <a:rPr lang="en-US" sz="1700" dirty="0" smtClean="0"/>
              <a:t>Appendix A: Base Year Population and Countywide Planning Policies</a:t>
            </a:r>
          </a:p>
          <a:p>
            <a:pPr lvl="1"/>
            <a:r>
              <a:rPr lang="en-US" sz="1700" dirty="0" smtClean="0"/>
              <a:t>Appendix B: Growth Estimates</a:t>
            </a:r>
          </a:p>
          <a:p>
            <a:pPr lvl="1"/>
            <a:r>
              <a:rPr lang="en-US" sz="1700" dirty="0" smtClean="0"/>
              <a:t>Appendix C: Zoning Maps</a:t>
            </a:r>
          </a:p>
          <a:p>
            <a:pPr lvl="1"/>
            <a:r>
              <a:rPr lang="en-US" sz="1700" dirty="0" smtClean="0"/>
              <a:t>Appendix D: Prior Alternatives 2006 and 2012</a:t>
            </a:r>
          </a:p>
          <a:p>
            <a:pPr lvl="1"/>
            <a:r>
              <a:rPr lang="en-US" sz="1700" dirty="0" smtClean="0"/>
              <a:t>Appendix E: Air Quality Tables</a:t>
            </a:r>
          </a:p>
          <a:p>
            <a:pPr lvl="1"/>
            <a:r>
              <a:rPr lang="en-US" sz="1700" dirty="0" smtClean="0"/>
              <a:t>Appendix F: Impervious Areas</a:t>
            </a:r>
          </a:p>
          <a:p>
            <a:pPr lvl="1"/>
            <a:r>
              <a:rPr lang="en-US" sz="1700" dirty="0" smtClean="0"/>
              <a:t>Appendix G: Reasonable Measures</a:t>
            </a:r>
          </a:p>
          <a:p>
            <a:pPr lvl="1"/>
            <a:r>
              <a:rPr lang="en-US" sz="1700" dirty="0" smtClean="0"/>
              <a:t>Appendix H: Transportation</a:t>
            </a:r>
          </a:p>
          <a:p>
            <a:pPr lvl="2"/>
            <a:endParaRPr lang="en-US" sz="950" dirty="0"/>
          </a:p>
          <a:p>
            <a:endParaRPr lang="en-US" dirty="0"/>
          </a:p>
        </p:txBody>
      </p:sp>
      <p:pic>
        <p:nvPicPr>
          <p:cNvPr id="7" name="Picture 6"/>
          <p:cNvPicPr>
            <a:picLocks noChangeAspect="1"/>
          </p:cNvPicPr>
          <p:nvPr/>
        </p:nvPicPr>
        <p:blipFill>
          <a:blip r:embed="rId2"/>
          <a:stretch>
            <a:fillRect/>
          </a:stretch>
        </p:blipFill>
        <p:spPr>
          <a:xfrm>
            <a:off x="152400" y="6064352"/>
            <a:ext cx="2057400" cy="652059"/>
          </a:xfrm>
          <a:prstGeom prst="rect">
            <a:avLst/>
          </a:prstGeom>
        </p:spPr>
      </p:pic>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6212541" y="274638"/>
            <a:ext cx="1143000" cy="1143000"/>
          </a:xfrm>
          <a:prstGeom prst="rect">
            <a:avLst/>
          </a:prstGeom>
        </p:spPr>
      </p:pic>
    </p:spTree>
    <p:extLst>
      <p:ext uri="{BB962C8B-B14F-4D97-AF65-F5344CB8AC3E}">
        <p14:creationId xmlns:p14="http://schemas.microsoft.com/office/powerpoint/2010/main" val="6564306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SEIS: Land Use Alternatives</a:t>
            </a:r>
            <a:endParaRPr lang="en-US" dirty="0"/>
          </a:p>
        </p:txBody>
      </p:sp>
      <p:sp>
        <p:nvSpPr>
          <p:cNvPr id="6" name="Content Placeholder 5"/>
          <p:cNvSpPr>
            <a:spLocks noGrp="1"/>
          </p:cNvSpPr>
          <p:nvPr>
            <p:ph idx="1"/>
          </p:nvPr>
        </p:nvSpPr>
        <p:spPr>
          <a:xfrm>
            <a:off x="457200" y="1828800"/>
            <a:ext cx="7620000" cy="2819400"/>
          </a:xfrm>
        </p:spPr>
        <p:txBody>
          <a:bodyPr/>
          <a:lstStyle/>
          <a:p>
            <a:pPr lvl="0"/>
            <a:r>
              <a:rPr lang="en-US" b="1" i="1" dirty="0"/>
              <a:t>Alternative 1 No Action:</a:t>
            </a:r>
            <a:r>
              <a:rPr lang="en-US" dirty="0"/>
              <a:t> current Comprehensive Plan as of September 2015.</a:t>
            </a:r>
          </a:p>
          <a:p>
            <a:pPr lvl="0"/>
            <a:r>
              <a:rPr lang="en-US" b="1" i="1" dirty="0"/>
              <a:t>Alternative 2 Whole Community:</a:t>
            </a:r>
            <a:r>
              <a:rPr lang="en-US" dirty="0"/>
              <a:t> reflects Guiding Principles and GMA Directives.</a:t>
            </a:r>
          </a:p>
          <a:p>
            <a:pPr lvl="0"/>
            <a:r>
              <a:rPr lang="en-US" b="1" i="1" dirty="0"/>
              <a:t>Alternative 3 All Inclusive:</a:t>
            </a:r>
            <a:r>
              <a:rPr lang="en-US" dirty="0"/>
              <a:t> most changes to the land use plan; all reclassification requests; reflects GMA requirements.</a:t>
            </a:r>
          </a:p>
          <a:p>
            <a:endParaRPr lang="en-US" dirty="0"/>
          </a:p>
        </p:txBody>
      </p:sp>
      <p:pic>
        <p:nvPicPr>
          <p:cNvPr id="7" name="Picture 6"/>
          <p:cNvPicPr>
            <a:picLocks noChangeAspect="1"/>
          </p:cNvPicPr>
          <p:nvPr/>
        </p:nvPicPr>
        <p:blipFill>
          <a:blip r:embed="rId2"/>
          <a:stretch>
            <a:fillRect/>
          </a:stretch>
        </p:blipFill>
        <p:spPr>
          <a:xfrm>
            <a:off x="152400" y="6064352"/>
            <a:ext cx="2057400" cy="652059"/>
          </a:xfrm>
          <a:prstGeom prst="rect">
            <a:avLst/>
          </a:prstGeom>
        </p:spPr>
      </p:pic>
    </p:spTree>
    <p:extLst>
      <p:ext uri="{BB962C8B-B14F-4D97-AF65-F5344CB8AC3E}">
        <p14:creationId xmlns:p14="http://schemas.microsoft.com/office/powerpoint/2010/main" val="29004268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SEIS: Population and Employment Targets</a:t>
            </a:r>
            <a:endParaRPr lang="en-US" sz="4000" dirty="0"/>
          </a:p>
        </p:txBody>
      </p:sp>
      <p:sp>
        <p:nvSpPr>
          <p:cNvPr id="4" name="Text Placeholder 3"/>
          <p:cNvSpPr>
            <a:spLocks noGrp="1"/>
          </p:cNvSpPr>
          <p:nvPr>
            <p:ph type="body" idx="1"/>
          </p:nvPr>
        </p:nvSpPr>
        <p:spPr>
          <a:xfrm>
            <a:off x="452718" y="1981200"/>
            <a:ext cx="3657600" cy="639762"/>
          </a:xfrm>
        </p:spPr>
        <p:txBody>
          <a:bodyPr/>
          <a:lstStyle/>
          <a:p>
            <a:r>
              <a:rPr lang="en-US" dirty="0" smtClean="0"/>
              <a:t>Population Growth Target Shares (2012-2036)</a:t>
            </a:r>
            <a:endParaRPr lang="en-US" dirty="0"/>
          </a:p>
        </p:txBody>
      </p:sp>
      <p:sp>
        <p:nvSpPr>
          <p:cNvPr id="6" name="Text Placeholder 5"/>
          <p:cNvSpPr>
            <a:spLocks noGrp="1"/>
          </p:cNvSpPr>
          <p:nvPr>
            <p:ph type="body" sz="quarter" idx="3"/>
          </p:nvPr>
        </p:nvSpPr>
        <p:spPr>
          <a:xfrm>
            <a:off x="4419600" y="1981200"/>
            <a:ext cx="3657600" cy="639762"/>
          </a:xfrm>
        </p:spPr>
        <p:txBody>
          <a:bodyPr/>
          <a:lstStyle/>
          <a:p>
            <a:r>
              <a:rPr lang="en-US" dirty="0" smtClean="0"/>
              <a:t>Employment Growth Target Shares (2012-2036)</a:t>
            </a:r>
            <a:endParaRPr lang="en-US" dirty="0"/>
          </a:p>
        </p:txBody>
      </p:sp>
      <p:pic>
        <p:nvPicPr>
          <p:cNvPr id="8" name="Content Placeholder 7"/>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81000" y="3352800"/>
            <a:ext cx="3657600" cy="2264692"/>
          </a:xfrm>
          <a:prstGeom prst="rect">
            <a:avLst/>
          </a:prstGeom>
          <a:noFill/>
        </p:spPr>
      </p:pic>
      <p:pic>
        <p:nvPicPr>
          <p:cNvPr id="9" name="Content Placeholder 8"/>
          <p:cNvPicPr>
            <a:picLocks noGrp="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419600" y="3352800"/>
            <a:ext cx="3657600" cy="2315183"/>
          </a:xfrm>
          <a:prstGeom prst="rect">
            <a:avLst/>
          </a:prstGeom>
          <a:noFill/>
        </p:spPr>
      </p:pic>
      <p:pic>
        <p:nvPicPr>
          <p:cNvPr id="10" name="Picture 9"/>
          <p:cNvPicPr>
            <a:picLocks noChangeAspect="1"/>
          </p:cNvPicPr>
          <p:nvPr/>
        </p:nvPicPr>
        <p:blipFill>
          <a:blip r:embed="rId4"/>
          <a:stretch>
            <a:fillRect/>
          </a:stretch>
        </p:blipFill>
        <p:spPr>
          <a:xfrm>
            <a:off x="152400" y="6064352"/>
            <a:ext cx="2057400" cy="652059"/>
          </a:xfrm>
          <a:prstGeom prst="rect">
            <a:avLst/>
          </a:prstGeom>
        </p:spPr>
      </p:pic>
    </p:spTree>
    <p:extLst>
      <p:ext uri="{BB962C8B-B14F-4D97-AF65-F5344CB8AC3E}">
        <p14:creationId xmlns:p14="http://schemas.microsoft.com/office/powerpoint/2010/main" val="32082548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SEIS: Level of Analysis</a:t>
            </a:r>
            <a:endParaRPr lang="en-US" dirty="0"/>
          </a:p>
        </p:txBody>
      </p:sp>
      <p:sp>
        <p:nvSpPr>
          <p:cNvPr id="8" name="Content Placeholder 7"/>
          <p:cNvSpPr>
            <a:spLocks noGrp="1"/>
          </p:cNvSpPr>
          <p:nvPr>
            <p:ph idx="1"/>
          </p:nvPr>
        </p:nvSpPr>
        <p:spPr/>
        <p:txBody>
          <a:bodyPr/>
          <a:lstStyle/>
          <a:p>
            <a:pPr marL="114300" indent="0">
              <a:buNone/>
            </a:pPr>
            <a:r>
              <a:rPr lang="en-US" dirty="0"/>
              <a:t>This SEIS considers potential environmental impacts at both the countywide and smaller area levels of </a:t>
            </a:r>
            <a:r>
              <a:rPr lang="en-US" dirty="0" smtClean="0"/>
              <a:t>detail:  </a:t>
            </a:r>
            <a:endParaRPr lang="en-US" dirty="0"/>
          </a:p>
          <a:p>
            <a:pPr lvl="0"/>
            <a:r>
              <a:rPr lang="en-US" sz="2000" b="1" i="1" dirty="0"/>
              <a:t>Countywide analysis.</a:t>
            </a:r>
            <a:r>
              <a:rPr lang="en-US" sz="2000" dirty="0"/>
              <a:t> In general, environmental analysis has been conducted at a countywide and cumulative level. For example, air quality and transportation impacts are considered across the county.  </a:t>
            </a:r>
          </a:p>
          <a:p>
            <a:pPr lvl="0"/>
            <a:r>
              <a:rPr lang="en-US" sz="2000" b="1" i="1" dirty="0"/>
              <a:t>Specific analysis.</a:t>
            </a:r>
            <a:r>
              <a:rPr lang="en-US" sz="2000" dirty="0"/>
              <a:t> For some elements of the environment, information has been broken down into smaller areas of analysis. For example, watershed basins are referenced when possible in the discussion of surface water. Land use, population, housing, and employment are described by UGA.  </a:t>
            </a:r>
          </a:p>
          <a:p>
            <a:endParaRPr lang="en-US" dirty="0"/>
          </a:p>
        </p:txBody>
      </p:sp>
      <p:pic>
        <p:nvPicPr>
          <p:cNvPr id="9" name="Picture 8"/>
          <p:cNvPicPr>
            <a:picLocks noChangeAspect="1"/>
          </p:cNvPicPr>
          <p:nvPr/>
        </p:nvPicPr>
        <p:blipFill>
          <a:blip r:embed="rId2"/>
          <a:stretch>
            <a:fillRect/>
          </a:stretch>
        </p:blipFill>
        <p:spPr>
          <a:xfrm>
            <a:off x="152400" y="6064352"/>
            <a:ext cx="2057400" cy="652059"/>
          </a:xfrm>
          <a:prstGeom prst="rect">
            <a:avLst/>
          </a:prstGeom>
        </p:spPr>
      </p:pic>
    </p:spTree>
    <p:extLst>
      <p:ext uri="{BB962C8B-B14F-4D97-AF65-F5344CB8AC3E}">
        <p14:creationId xmlns:p14="http://schemas.microsoft.com/office/powerpoint/2010/main" val="37785158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SEIS: Land Use Plan and Zoning Consistency Changes</a:t>
            </a:r>
            <a:endParaRPr lang="en-US" sz="4000" dirty="0"/>
          </a:p>
        </p:txBody>
      </p:sp>
      <p:sp>
        <p:nvSpPr>
          <p:cNvPr id="3" name="Content Placeholder 2"/>
          <p:cNvSpPr>
            <a:spLocks noGrp="1"/>
          </p:cNvSpPr>
          <p:nvPr>
            <p:ph idx="1"/>
          </p:nvPr>
        </p:nvSpPr>
        <p:spPr>
          <a:xfrm>
            <a:off x="685800" y="1600200"/>
            <a:ext cx="7391400" cy="4114800"/>
          </a:xfrm>
        </p:spPr>
        <p:txBody>
          <a:bodyPr>
            <a:noAutofit/>
          </a:bodyPr>
          <a:lstStyle/>
          <a:p>
            <a:pPr lvl="0"/>
            <a:r>
              <a:rPr lang="en-US" sz="1700" b="1" i="1" dirty="0"/>
              <a:t>Tribal Property Corrections.</a:t>
            </a:r>
            <a:r>
              <a:rPr lang="en-US" sz="1700" dirty="0"/>
              <a:t> The future land use plan and zoning maps would be corrected to reflect land in tribal ownership that is under tribal management and not under County jurisdiction.</a:t>
            </a:r>
          </a:p>
          <a:p>
            <a:pPr lvl="0"/>
            <a:r>
              <a:rPr lang="en-US" sz="1700" b="1" i="1" dirty="0"/>
              <a:t>Split-Zone Corrections.</a:t>
            </a:r>
            <a:r>
              <a:rPr lang="en-US" sz="1700" dirty="0"/>
              <a:t> Single parcels of land with unintentionally two or more land use or zoning designations would be given a single designation.</a:t>
            </a:r>
          </a:p>
          <a:p>
            <a:pPr lvl="0"/>
            <a:r>
              <a:rPr lang="en-US" sz="1700" b="1" i="1" dirty="0"/>
              <a:t>Parks Zone.</a:t>
            </a:r>
            <a:r>
              <a:rPr lang="en-US" sz="1700" dirty="0"/>
              <a:t> The County applies its Parks zone to public parks and recreation facilities. Not all parks were so designated and map corrections would apply the Parks zone to properties that qualify for the classification.</a:t>
            </a:r>
          </a:p>
          <a:p>
            <a:pPr lvl="0"/>
            <a:r>
              <a:rPr lang="en-US" sz="1700" b="1" i="1" dirty="0"/>
              <a:t>Public Facility Zone.</a:t>
            </a:r>
            <a:r>
              <a:rPr lang="en-US" sz="1700" dirty="0"/>
              <a:t> A new Public Facility Zone would be created and applied to public facilities such as schools, fire stations, transit facilities, and others.</a:t>
            </a:r>
          </a:p>
          <a:p>
            <a:pPr lvl="0"/>
            <a:r>
              <a:rPr lang="en-US" sz="1700" b="1" i="1" dirty="0"/>
              <a:t>Urban Reserve Zone.</a:t>
            </a:r>
            <a:r>
              <a:rPr lang="en-US" sz="1700" dirty="0"/>
              <a:t> The Urban Reserve land use designation and zoning would be removed and reclassified primarily to rural categories.</a:t>
            </a:r>
          </a:p>
          <a:p>
            <a:pPr lvl="0"/>
            <a:r>
              <a:rPr lang="en-US" sz="1700" b="1" i="1" dirty="0"/>
              <a:t>Commercial Zones.</a:t>
            </a:r>
            <a:r>
              <a:rPr lang="en-US" sz="1700" dirty="0"/>
              <a:t> Commercial zones would be reduced in number, though still applied in similar locations as Alternative 1. Mixed-use residential and commercial would be allowed in more commercial zones with Alternatives 2 and 3.</a:t>
            </a:r>
          </a:p>
        </p:txBody>
      </p:sp>
      <p:pic>
        <p:nvPicPr>
          <p:cNvPr id="4" name="Picture 3"/>
          <p:cNvPicPr>
            <a:picLocks noChangeAspect="1"/>
          </p:cNvPicPr>
          <p:nvPr/>
        </p:nvPicPr>
        <p:blipFill>
          <a:blip r:embed="rId2"/>
          <a:stretch>
            <a:fillRect/>
          </a:stretch>
        </p:blipFill>
        <p:spPr>
          <a:xfrm>
            <a:off x="152400" y="6064352"/>
            <a:ext cx="2057400" cy="652059"/>
          </a:xfrm>
          <a:prstGeom prst="rect">
            <a:avLst/>
          </a:prstGeom>
        </p:spPr>
      </p:pic>
    </p:spTree>
    <p:extLst>
      <p:ext uri="{BB962C8B-B14F-4D97-AF65-F5344CB8AC3E}">
        <p14:creationId xmlns:p14="http://schemas.microsoft.com/office/powerpoint/2010/main" val="3707859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7772400" cy="609600"/>
          </a:xfrm>
        </p:spPr>
        <p:txBody>
          <a:bodyPr/>
          <a:lstStyle/>
          <a:p>
            <a:r>
              <a:rPr lang="en-US" dirty="0" smtClean="0"/>
              <a:t>SEIS: Reclassification Requests</a:t>
            </a:r>
            <a:endParaRPr lang="en-US" dirty="0"/>
          </a:p>
        </p:txBody>
      </p:sp>
      <p:pic>
        <p:nvPicPr>
          <p:cNvPr id="5" name="Picture 4"/>
          <p:cNvPicPr>
            <a:picLocks noChangeAspect="1"/>
          </p:cNvPicPr>
          <p:nvPr/>
        </p:nvPicPr>
        <p:blipFill>
          <a:blip r:embed="rId2"/>
          <a:stretch>
            <a:fillRect/>
          </a:stretch>
        </p:blipFill>
        <p:spPr>
          <a:xfrm>
            <a:off x="152400" y="6064352"/>
            <a:ext cx="2057400" cy="652059"/>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3124200" y="936812"/>
            <a:ext cx="4419600" cy="5779599"/>
          </a:xfrm>
          <a:prstGeom prst="rect">
            <a:avLst/>
          </a:prstGeom>
          <a:ln>
            <a:solidFill>
              <a:schemeClr val="tx1"/>
            </a:solidFill>
          </a:ln>
        </p:spPr>
      </p:pic>
    </p:spTree>
    <p:extLst>
      <p:ext uri="{BB962C8B-B14F-4D97-AF65-F5344CB8AC3E}">
        <p14:creationId xmlns:p14="http://schemas.microsoft.com/office/powerpoint/2010/main" val="19267748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SEIS: Affected Environment, Potential Impacts and Mitigation Measures</a:t>
            </a:r>
            <a:endParaRPr lang="en-US" sz="3600" dirty="0"/>
          </a:p>
        </p:txBody>
      </p:sp>
      <p:sp>
        <p:nvSpPr>
          <p:cNvPr id="5" name="Content Placeholder 4"/>
          <p:cNvSpPr>
            <a:spLocks noGrp="1"/>
          </p:cNvSpPr>
          <p:nvPr>
            <p:ph sz="half" idx="1"/>
          </p:nvPr>
        </p:nvSpPr>
        <p:spPr/>
        <p:txBody>
          <a:bodyPr>
            <a:normAutofit fontScale="92500" lnSpcReduction="20000"/>
          </a:bodyPr>
          <a:lstStyle/>
          <a:p>
            <a:pPr lvl="0"/>
            <a:r>
              <a:rPr lang="en-US" sz="2400" dirty="0" smtClean="0"/>
              <a:t>Natural </a:t>
            </a:r>
            <a:r>
              <a:rPr lang="en-US" sz="2400" dirty="0"/>
              <a:t>Environment</a:t>
            </a:r>
          </a:p>
          <a:p>
            <a:pPr lvl="1"/>
            <a:r>
              <a:rPr lang="en-US" sz="2100" dirty="0" smtClean="0"/>
              <a:t>Earth</a:t>
            </a:r>
            <a:endParaRPr lang="en-US" sz="2100" dirty="0"/>
          </a:p>
          <a:p>
            <a:pPr lvl="1"/>
            <a:r>
              <a:rPr lang="en-US" sz="2100" dirty="0" smtClean="0"/>
              <a:t>Air </a:t>
            </a:r>
            <a:r>
              <a:rPr lang="en-US" sz="2100" dirty="0"/>
              <a:t>Quality</a:t>
            </a:r>
          </a:p>
          <a:p>
            <a:pPr lvl="1"/>
            <a:r>
              <a:rPr lang="en-US" sz="2100" dirty="0" smtClean="0"/>
              <a:t>Water </a:t>
            </a:r>
            <a:r>
              <a:rPr lang="en-US" sz="2100" dirty="0"/>
              <a:t>Resources (Surface and Ground)</a:t>
            </a:r>
          </a:p>
          <a:p>
            <a:pPr lvl="1"/>
            <a:r>
              <a:rPr lang="en-US" sz="2100" dirty="0" smtClean="0"/>
              <a:t>Plants </a:t>
            </a:r>
            <a:r>
              <a:rPr lang="en-US" sz="2100" dirty="0"/>
              <a:t>and </a:t>
            </a:r>
            <a:r>
              <a:rPr lang="en-US" sz="2100" dirty="0" smtClean="0"/>
              <a:t>Animals</a:t>
            </a:r>
          </a:p>
          <a:p>
            <a:pPr lvl="1">
              <a:spcBef>
                <a:spcPts val="0"/>
              </a:spcBef>
            </a:pPr>
            <a:endParaRPr lang="en-US" sz="2100" dirty="0"/>
          </a:p>
          <a:p>
            <a:pPr lvl="0"/>
            <a:r>
              <a:rPr lang="en-US" sz="2400" dirty="0" smtClean="0"/>
              <a:t>Built </a:t>
            </a:r>
            <a:r>
              <a:rPr lang="en-US" sz="2400" dirty="0"/>
              <a:t>Environment: Land Use and Transportation</a:t>
            </a:r>
          </a:p>
          <a:p>
            <a:pPr lvl="1"/>
            <a:r>
              <a:rPr lang="en-US" sz="2100" dirty="0" smtClean="0"/>
              <a:t>Land </a:t>
            </a:r>
            <a:r>
              <a:rPr lang="en-US" sz="2100" dirty="0"/>
              <a:t>and Shoreline Use</a:t>
            </a:r>
          </a:p>
          <a:p>
            <a:pPr lvl="1"/>
            <a:r>
              <a:rPr lang="en-US" sz="2100" dirty="0" smtClean="0"/>
              <a:t>Relationship </a:t>
            </a:r>
            <a:r>
              <a:rPr lang="en-US" sz="2100" dirty="0"/>
              <a:t>to Plans and </a:t>
            </a:r>
            <a:r>
              <a:rPr lang="en-US" sz="2100" dirty="0" smtClean="0"/>
              <a:t>Policies</a:t>
            </a:r>
          </a:p>
          <a:p>
            <a:pPr lvl="1"/>
            <a:r>
              <a:rPr lang="en-US" sz="2100" dirty="0" smtClean="0"/>
              <a:t>Population</a:t>
            </a:r>
            <a:r>
              <a:rPr lang="en-US" sz="2100" dirty="0"/>
              <a:t>, Housing and </a:t>
            </a:r>
            <a:r>
              <a:rPr lang="en-US" sz="2100" dirty="0" smtClean="0"/>
              <a:t>Employment</a:t>
            </a:r>
          </a:p>
          <a:p>
            <a:pPr lvl="1"/>
            <a:r>
              <a:rPr lang="en-US" sz="2100" dirty="0" smtClean="0"/>
              <a:t>Transportation</a:t>
            </a:r>
            <a:endParaRPr lang="en-US" sz="2100" dirty="0"/>
          </a:p>
          <a:p>
            <a:endParaRPr lang="en-US" dirty="0"/>
          </a:p>
        </p:txBody>
      </p:sp>
      <p:sp>
        <p:nvSpPr>
          <p:cNvPr id="6" name="Content Placeholder 5"/>
          <p:cNvSpPr>
            <a:spLocks noGrp="1"/>
          </p:cNvSpPr>
          <p:nvPr>
            <p:ph sz="half" idx="2"/>
          </p:nvPr>
        </p:nvSpPr>
        <p:spPr/>
        <p:txBody>
          <a:bodyPr>
            <a:normAutofit fontScale="92500" lnSpcReduction="20000"/>
          </a:bodyPr>
          <a:lstStyle/>
          <a:p>
            <a:pPr lvl="0"/>
            <a:r>
              <a:rPr lang="en-US" sz="2400" dirty="0" smtClean="0"/>
              <a:t>Built </a:t>
            </a:r>
            <a:r>
              <a:rPr lang="en-US" sz="2400" dirty="0"/>
              <a:t>Environment: Public Services and Capital Facilities</a:t>
            </a:r>
          </a:p>
          <a:p>
            <a:pPr lvl="1"/>
            <a:r>
              <a:rPr lang="en-US" sz="2100" dirty="0" smtClean="0"/>
              <a:t>Public </a:t>
            </a:r>
            <a:r>
              <a:rPr lang="en-US" sz="2100" dirty="0"/>
              <a:t>Buildings</a:t>
            </a:r>
          </a:p>
          <a:p>
            <a:pPr lvl="1"/>
            <a:r>
              <a:rPr lang="en-US" sz="2100" dirty="0" smtClean="0"/>
              <a:t>Fire </a:t>
            </a:r>
            <a:r>
              <a:rPr lang="en-US" sz="2100" dirty="0"/>
              <a:t>Protection</a:t>
            </a:r>
          </a:p>
          <a:p>
            <a:pPr lvl="1"/>
            <a:r>
              <a:rPr lang="en-US" sz="2100" dirty="0" smtClean="0"/>
              <a:t>Law </a:t>
            </a:r>
            <a:r>
              <a:rPr lang="en-US" sz="2100" dirty="0"/>
              <a:t>Enforcement</a:t>
            </a:r>
          </a:p>
          <a:p>
            <a:pPr lvl="1"/>
            <a:r>
              <a:rPr lang="en-US" sz="2100" dirty="0" smtClean="0"/>
              <a:t>Parks </a:t>
            </a:r>
            <a:r>
              <a:rPr lang="en-US" sz="2100" dirty="0"/>
              <a:t>and Recreation</a:t>
            </a:r>
          </a:p>
          <a:p>
            <a:pPr lvl="1"/>
            <a:r>
              <a:rPr lang="en-US" sz="2100" dirty="0" smtClean="0"/>
              <a:t>Schools</a:t>
            </a:r>
            <a:endParaRPr lang="en-US" sz="2100" dirty="0"/>
          </a:p>
          <a:p>
            <a:pPr lvl="1"/>
            <a:r>
              <a:rPr lang="en-US" sz="2100" dirty="0" smtClean="0"/>
              <a:t>Solid </a:t>
            </a:r>
            <a:r>
              <a:rPr lang="en-US" sz="2100" dirty="0"/>
              <a:t>Waste</a:t>
            </a:r>
          </a:p>
          <a:p>
            <a:pPr lvl="1"/>
            <a:r>
              <a:rPr lang="en-US" sz="2100" dirty="0" smtClean="0"/>
              <a:t>Wastewater</a:t>
            </a:r>
            <a:endParaRPr lang="en-US" sz="2100" dirty="0"/>
          </a:p>
          <a:p>
            <a:pPr lvl="1"/>
            <a:r>
              <a:rPr lang="en-US" sz="2100" dirty="0" smtClean="0"/>
              <a:t>Stormwater</a:t>
            </a:r>
            <a:endParaRPr lang="en-US" sz="2100" dirty="0"/>
          </a:p>
          <a:p>
            <a:pPr lvl="1"/>
            <a:r>
              <a:rPr lang="en-US" sz="2100" dirty="0" smtClean="0"/>
              <a:t>Water</a:t>
            </a:r>
            <a:endParaRPr lang="en-US" sz="2100" dirty="0"/>
          </a:p>
          <a:p>
            <a:pPr lvl="1"/>
            <a:r>
              <a:rPr lang="en-US" sz="2100" dirty="0" smtClean="0"/>
              <a:t>Energy </a:t>
            </a:r>
            <a:r>
              <a:rPr lang="en-US" sz="2100" dirty="0"/>
              <a:t>and Telecommunications</a:t>
            </a:r>
          </a:p>
          <a:p>
            <a:pPr lvl="1"/>
            <a:r>
              <a:rPr lang="en-US" sz="2100" dirty="0" smtClean="0"/>
              <a:t>Library </a:t>
            </a:r>
            <a:endParaRPr lang="en-US" sz="2100" dirty="0"/>
          </a:p>
          <a:p>
            <a:endParaRPr lang="en-US" dirty="0"/>
          </a:p>
        </p:txBody>
      </p:sp>
      <p:pic>
        <p:nvPicPr>
          <p:cNvPr id="7" name="Picture 6"/>
          <p:cNvPicPr>
            <a:picLocks noChangeAspect="1"/>
          </p:cNvPicPr>
          <p:nvPr/>
        </p:nvPicPr>
        <p:blipFill>
          <a:blip r:embed="rId2"/>
          <a:stretch>
            <a:fillRect/>
          </a:stretch>
        </p:blipFill>
        <p:spPr>
          <a:xfrm>
            <a:off x="152400" y="6064352"/>
            <a:ext cx="2057400" cy="652059"/>
          </a:xfrm>
          <a:prstGeom prst="rect">
            <a:avLst/>
          </a:prstGeom>
        </p:spPr>
      </p:pic>
    </p:spTree>
    <p:extLst>
      <p:ext uri="{BB962C8B-B14F-4D97-AF65-F5344CB8AC3E}">
        <p14:creationId xmlns:p14="http://schemas.microsoft.com/office/powerpoint/2010/main" val="34103517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421" y="174585"/>
            <a:ext cx="7620000" cy="1143000"/>
          </a:xfrm>
        </p:spPr>
        <p:txBody>
          <a:bodyPr/>
          <a:lstStyle/>
          <a:p>
            <a:r>
              <a:rPr lang="en-US" dirty="0" smtClean="0"/>
              <a:t>SEIS: Land Use Alternatives Overview</a:t>
            </a:r>
            <a:endParaRPr lang="en-US" dirty="0"/>
          </a:p>
        </p:txBody>
      </p:sp>
      <p:pic>
        <p:nvPicPr>
          <p:cNvPr id="5" name="Picture 4"/>
          <p:cNvPicPr>
            <a:picLocks noChangeAspect="1"/>
          </p:cNvPicPr>
          <p:nvPr/>
        </p:nvPicPr>
        <p:blipFill>
          <a:blip r:embed="rId2"/>
          <a:stretch>
            <a:fillRect/>
          </a:stretch>
        </p:blipFill>
        <p:spPr>
          <a:xfrm>
            <a:off x="152400" y="6064352"/>
            <a:ext cx="2057400" cy="652059"/>
          </a:xfrm>
          <a:prstGeom prst="rect">
            <a:avLst/>
          </a:prstGeom>
        </p:spPr>
      </p:pic>
      <p:pic>
        <p:nvPicPr>
          <p:cNvPr id="6" name="Picture 5"/>
          <p:cNvPicPr>
            <a:picLocks noChangeAspect="1"/>
          </p:cNvPicPr>
          <p:nvPr/>
        </p:nvPicPr>
        <p:blipFill>
          <a:blip r:embed="rId3"/>
          <a:stretch>
            <a:fillRect/>
          </a:stretch>
        </p:blipFill>
        <p:spPr>
          <a:xfrm>
            <a:off x="494859" y="4038600"/>
            <a:ext cx="2262448" cy="1637553"/>
          </a:xfrm>
          <a:prstGeom prst="rect">
            <a:avLst/>
          </a:prstGeom>
          <a:effectLst>
            <a:glow rad="139700">
              <a:schemeClr val="tx2">
                <a:lumMod val="75000"/>
                <a:alpha val="40000"/>
              </a:schemeClr>
            </a:glow>
          </a:effectLst>
        </p:spPr>
      </p:pic>
      <p:pic>
        <p:nvPicPr>
          <p:cNvPr id="8" name="Picture 7"/>
          <p:cNvPicPr>
            <a:picLocks noChangeAspect="1"/>
          </p:cNvPicPr>
          <p:nvPr/>
        </p:nvPicPr>
        <p:blipFill>
          <a:blip r:embed="rId4"/>
          <a:stretch>
            <a:fillRect/>
          </a:stretch>
        </p:blipFill>
        <p:spPr>
          <a:xfrm>
            <a:off x="5779193" y="1339794"/>
            <a:ext cx="2069407" cy="1744910"/>
          </a:xfrm>
          <a:prstGeom prst="rect">
            <a:avLst/>
          </a:prstGeom>
          <a:effectLst>
            <a:glow rad="139700">
              <a:schemeClr val="accent2">
                <a:satMod val="175000"/>
                <a:alpha val="40000"/>
              </a:schemeClr>
            </a:glow>
          </a:effectLst>
        </p:spPr>
      </p:pic>
      <p:pic>
        <p:nvPicPr>
          <p:cNvPr id="11" name="Picture 10"/>
          <p:cNvPicPr>
            <a:picLocks noChangeAspect="1"/>
          </p:cNvPicPr>
          <p:nvPr/>
        </p:nvPicPr>
        <p:blipFill>
          <a:blip r:embed="rId5"/>
          <a:stretch>
            <a:fillRect/>
          </a:stretch>
        </p:blipFill>
        <p:spPr>
          <a:xfrm>
            <a:off x="3220571" y="2590800"/>
            <a:ext cx="2135700" cy="1764106"/>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3851705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500" dirty="0" smtClean="0"/>
              <a:t>SEIS: Kingston UGA Land Use Alternatives</a:t>
            </a:r>
            <a:endParaRPr lang="en-US" sz="3500" dirty="0"/>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6900" y="1219200"/>
            <a:ext cx="4800600" cy="4800600"/>
          </a:xfrm>
        </p:spPr>
      </p:pic>
      <p:pic>
        <p:nvPicPr>
          <p:cNvPr id="5" name="Picture 4"/>
          <p:cNvPicPr>
            <a:picLocks noChangeAspect="1"/>
          </p:cNvPicPr>
          <p:nvPr/>
        </p:nvPicPr>
        <p:blipFill>
          <a:blip r:embed="rId3"/>
          <a:stretch>
            <a:fillRect/>
          </a:stretch>
        </p:blipFill>
        <p:spPr>
          <a:xfrm>
            <a:off x="152400" y="6064352"/>
            <a:ext cx="2057400" cy="65205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6900" y="1219200"/>
            <a:ext cx="4800600" cy="48006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6900" y="1232704"/>
            <a:ext cx="4800600" cy="4800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0" y="1233668"/>
            <a:ext cx="4800600" cy="48006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6900" y="1226917"/>
            <a:ext cx="4800600" cy="4800600"/>
          </a:xfrm>
          <a:prstGeom prst="rect">
            <a:avLst/>
          </a:prstGeom>
        </p:spPr>
      </p:pic>
    </p:spTree>
    <p:extLst>
      <p:ext uri="{BB962C8B-B14F-4D97-AF65-F5344CB8AC3E}">
        <p14:creationId xmlns:p14="http://schemas.microsoft.com/office/powerpoint/2010/main" val="369698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477456" y="1524000"/>
            <a:ext cx="7620000" cy="2819400"/>
          </a:xfrm>
        </p:spPr>
        <p:txBody>
          <a:bodyPr/>
          <a:lstStyle/>
          <a:p>
            <a:r>
              <a:rPr lang="en-US" b="1" dirty="0" smtClean="0"/>
              <a:t>Topic One: Schedule Refresher</a:t>
            </a:r>
          </a:p>
          <a:p>
            <a:r>
              <a:rPr lang="en-US" b="1" dirty="0" smtClean="0"/>
              <a:t>Topic Two: Policy Document</a:t>
            </a:r>
          </a:p>
          <a:p>
            <a:r>
              <a:rPr lang="en-US" b="1" dirty="0" smtClean="0"/>
              <a:t>Topic Three: Supplemental Environmental Impact Statement</a:t>
            </a:r>
          </a:p>
          <a:p>
            <a:pPr lvl="1"/>
            <a:r>
              <a:rPr lang="en-US" b="1" dirty="0" smtClean="0"/>
              <a:t>Land </a:t>
            </a:r>
            <a:r>
              <a:rPr lang="en-US" b="1" dirty="0"/>
              <a:t>Use Alternatives </a:t>
            </a:r>
          </a:p>
          <a:p>
            <a:r>
              <a:rPr lang="en-US" b="1" dirty="0" smtClean="0"/>
              <a:t>Topic Four: Capital Facilities Plan </a:t>
            </a:r>
          </a:p>
          <a:p>
            <a:r>
              <a:rPr lang="en-US" b="1" dirty="0" smtClean="0"/>
              <a:t>Topic Five: Next Steps and Schedule </a:t>
            </a:r>
            <a:endParaRPr lang="en-US" b="1" dirty="0"/>
          </a:p>
        </p:txBody>
      </p:sp>
      <p:pic>
        <p:nvPicPr>
          <p:cNvPr id="4" name="Picture 3"/>
          <p:cNvPicPr>
            <a:picLocks noChangeAspect="1"/>
          </p:cNvPicPr>
          <p:nvPr/>
        </p:nvPicPr>
        <p:blipFill>
          <a:blip r:embed="rId2"/>
          <a:stretch>
            <a:fillRect/>
          </a:stretch>
        </p:blipFill>
        <p:spPr>
          <a:xfrm>
            <a:off x="152400" y="6064352"/>
            <a:ext cx="2057400" cy="652059"/>
          </a:xfrm>
          <a:prstGeom prst="rect">
            <a:avLst/>
          </a:prstGeom>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191000"/>
            <a:ext cx="2271944" cy="1611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1" y="4191000"/>
            <a:ext cx="2362200" cy="1611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83702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500" dirty="0" smtClean="0"/>
              <a:t>SEIS: Poulsbo UGA Land Use Alternative</a:t>
            </a:r>
            <a:endParaRPr lang="en-US" sz="3500" dirty="0"/>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6900" y="1257965"/>
            <a:ext cx="4800600" cy="4800600"/>
          </a:xfrm>
        </p:spPr>
      </p:pic>
      <p:pic>
        <p:nvPicPr>
          <p:cNvPr id="5" name="Picture 4"/>
          <p:cNvPicPr>
            <a:picLocks noChangeAspect="1"/>
          </p:cNvPicPr>
          <p:nvPr/>
        </p:nvPicPr>
        <p:blipFill>
          <a:blip r:embed="rId3"/>
          <a:stretch>
            <a:fillRect/>
          </a:stretch>
        </p:blipFill>
        <p:spPr>
          <a:xfrm>
            <a:off x="152400" y="6064352"/>
            <a:ext cx="2057400" cy="652059"/>
          </a:xfrm>
          <a:prstGeom prst="rect">
            <a:avLst/>
          </a:prstGeom>
        </p:spPr>
      </p:pic>
    </p:spTree>
    <p:extLst>
      <p:ext uri="{BB962C8B-B14F-4D97-AF65-F5344CB8AC3E}">
        <p14:creationId xmlns:p14="http://schemas.microsoft.com/office/powerpoint/2010/main" val="40984010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SEIS: Silverdale UGA Land Use Alternatives</a:t>
            </a:r>
            <a:endParaRPr lang="en-US" sz="3400" dirty="0"/>
          </a:p>
        </p:txBody>
      </p:sp>
      <p:pic>
        <p:nvPicPr>
          <p:cNvPr id="4" name="Picture 3"/>
          <p:cNvPicPr>
            <a:picLocks noChangeAspect="1"/>
          </p:cNvPicPr>
          <p:nvPr/>
        </p:nvPicPr>
        <p:blipFill>
          <a:blip r:embed="rId2"/>
          <a:stretch>
            <a:fillRect/>
          </a:stretch>
        </p:blipFill>
        <p:spPr>
          <a:xfrm>
            <a:off x="152400" y="6064352"/>
            <a:ext cx="2057400" cy="652059"/>
          </a:xfrm>
          <a:prstGeom prst="rect">
            <a:avLst/>
          </a:prstGeom>
        </p:spPr>
      </p:pic>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6400" y="1263752"/>
            <a:ext cx="4800600" cy="4800600"/>
          </a:xfr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0" y="1260858"/>
            <a:ext cx="4800600" cy="48006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8811" y="1307418"/>
            <a:ext cx="4800600" cy="48006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3989" y="1307418"/>
            <a:ext cx="4800600" cy="48006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9167" y="1304524"/>
            <a:ext cx="4800600" cy="4800600"/>
          </a:xfrm>
          <a:prstGeom prst="rect">
            <a:avLst/>
          </a:prstGeom>
        </p:spPr>
      </p:pic>
    </p:spTree>
    <p:extLst>
      <p:ext uri="{BB962C8B-B14F-4D97-AF65-F5344CB8AC3E}">
        <p14:creationId xmlns:p14="http://schemas.microsoft.com/office/powerpoint/2010/main" val="201627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dirty="0" smtClean="0"/>
              <a:t>SEIS: Central UGA Land Use Alternatives</a:t>
            </a:r>
            <a:endParaRPr lang="en-US" sz="3500" dirty="0"/>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6900" y="1234815"/>
            <a:ext cx="4800600" cy="4800600"/>
          </a:xfrm>
        </p:spPr>
      </p:pic>
      <p:pic>
        <p:nvPicPr>
          <p:cNvPr id="4" name="Picture 3"/>
          <p:cNvPicPr>
            <a:picLocks noChangeAspect="1"/>
          </p:cNvPicPr>
          <p:nvPr/>
        </p:nvPicPr>
        <p:blipFill>
          <a:blip r:embed="rId3"/>
          <a:stretch>
            <a:fillRect/>
          </a:stretch>
        </p:blipFill>
        <p:spPr>
          <a:xfrm>
            <a:off x="152400" y="6064352"/>
            <a:ext cx="2057400" cy="65205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6900" y="1234815"/>
            <a:ext cx="4800600" cy="48006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7510" y="1213595"/>
            <a:ext cx="4800600" cy="48006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9326" y="1237709"/>
            <a:ext cx="4800600" cy="480060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5822" y="1239638"/>
            <a:ext cx="4800600" cy="4800600"/>
          </a:xfrm>
          <a:prstGeom prst="rect">
            <a:avLst/>
          </a:prstGeom>
        </p:spPr>
      </p:pic>
    </p:spTree>
    <p:extLst>
      <p:ext uri="{BB962C8B-B14F-4D97-AF65-F5344CB8AC3E}">
        <p14:creationId xmlns:p14="http://schemas.microsoft.com/office/powerpoint/2010/main" val="184278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924800" cy="1265238"/>
          </a:xfrm>
        </p:spPr>
        <p:txBody>
          <a:bodyPr/>
          <a:lstStyle/>
          <a:p>
            <a:r>
              <a:rPr lang="en-US" sz="3400" dirty="0" smtClean="0"/>
              <a:t>SEIS: Bremerton East UGA Land Use Alternatives </a:t>
            </a:r>
            <a:endParaRPr lang="en-US" sz="34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0" y="1340695"/>
            <a:ext cx="4800600" cy="4800600"/>
          </a:xfrm>
        </p:spPr>
      </p:pic>
      <p:pic>
        <p:nvPicPr>
          <p:cNvPr id="4" name="Picture 3"/>
          <p:cNvPicPr>
            <a:picLocks noChangeAspect="1"/>
          </p:cNvPicPr>
          <p:nvPr/>
        </p:nvPicPr>
        <p:blipFill>
          <a:blip r:embed="rId3"/>
          <a:stretch>
            <a:fillRect/>
          </a:stretch>
        </p:blipFill>
        <p:spPr>
          <a:xfrm>
            <a:off x="152400" y="6064352"/>
            <a:ext cx="2057400" cy="6520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1340695"/>
            <a:ext cx="4800600" cy="4800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9213" y="1340695"/>
            <a:ext cx="4800600" cy="4800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3426" y="1331049"/>
            <a:ext cx="4800600" cy="4800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1852" y="1320439"/>
            <a:ext cx="4800600" cy="4800600"/>
          </a:xfrm>
          <a:prstGeom prst="rect">
            <a:avLst/>
          </a:prstGeom>
        </p:spPr>
      </p:pic>
    </p:spTree>
    <p:extLst>
      <p:ext uri="{BB962C8B-B14F-4D97-AF65-F5344CB8AC3E}">
        <p14:creationId xmlns:p14="http://schemas.microsoft.com/office/powerpoint/2010/main" val="382086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924800" cy="1132189"/>
          </a:xfrm>
        </p:spPr>
        <p:txBody>
          <a:bodyPr/>
          <a:lstStyle/>
          <a:p>
            <a:r>
              <a:rPr lang="en-US" sz="3400" dirty="0" smtClean="0"/>
              <a:t>SEIS: Bremerton West UGA Land Use Alternatives </a:t>
            </a:r>
            <a:endParaRPr lang="en-US" sz="34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0" y="1289604"/>
            <a:ext cx="4800600" cy="4800600"/>
          </a:xfrm>
        </p:spPr>
      </p:pic>
      <p:pic>
        <p:nvPicPr>
          <p:cNvPr id="4" name="Picture 3"/>
          <p:cNvPicPr>
            <a:picLocks noChangeAspect="1"/>
          </p:cNvPicPr>
          <p:nvPr/>
        </p:nvPicPr>
        <p:blipFill>
          <a:blip r:embed="rId3"/>
          <a:stretch>
            <a:fillRect/>
          </a:stretch>
        </p:blipFill>
        <p:spPr>
          <a:xfrm>
            <a:off x="152400" y="6064352"/>
            <a:ext cx="2057400" cy="6520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1323363"/>
            <a:ext cx="4800600" cy="48006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1284589"/>
            <a:ext cx="4800600" cy="4800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5000" y="1274171"/>
            <a:ext cx="4800600" cy="48006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0433" y="1318348"/>
            <a:ext cx="4800600" cy="4800600"/>
          </a:xfrm>
          <a:prstGeom prst="rect">
            <a:avLst/>
          </a:prstGeom>
        </p:spPr>
      </p:pic>
    </p:spTree>
    <p:extLst>
      <p:ext uri="{BB962C8B-B14F-4D97-AF65-F5344CB8AC3E}">
        <p14:creationId xmlns:p14="http://schemas.microsoft.com/office/powerpoint/2010/main" val="258943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924800" cy="1265238"/>
          </a:xfrm>
        </p:spPr>
        <p:txBody>
          <a:bodyPr/>
          <a:lstStyle/>
          <a:p>
            <a:r>
              <a:rPr lang="en-US" sz="3400" dirty="0" smtClean="0"/>
              <a:t>SEIS: Bremerton Gorst UGA Land Use Alternatives </a:t>
            </a:r>
            <a:endParaRPr lang="en-US" sz="34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0" y="1270504"/>
            <a:ext cx="4800600" cy="4800600"/>
          </a:xfrm>
        </p:spPr>
      </p:pic>
      <p:pic>
        <p:nvPicPr>
          <p:cNvPr id="4" name="Picture 3"/>
          <p:cNvPicPr>
            <a:picLocks noChangeAspect="1"/>
          </p:cNvPicPr>
          <p:nvPr/>
        </p:nvPicPr>
        <p:blipFill>
          <a:blip r:embed="rId3"/>
          <a:stretch>
            <a:fillRect/>
          </a:stretch>
        </p:blipFill>
        <p:spPr>
          <a:xfrm>
            <a:off x="152400" y="6064352"/>
            <a:ext cx="2057400" cy="6520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1263752"/>
            <a:ext cx="4800600" cy="4800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1267128"/>
            <a:ext cx="4800600" cy="4800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5000" y="1260376"/>
            <a:ext cx="4800600" cy="4800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5000" y="1244683"/>
            <a:ext cx="4800600" cy="4800600"/>
          </a:xfrm>
          <a:prstGeom prst="rect">
            <a:avLst/>
          </a:prstGeom>
        </p:spPr>
      </p:pic>
    </p:spTree>
    <p:extLst>
      <p:ext uri="{BB962C8B-B14F-4D97-AF65-F5344CB8AC3E}">
        <p14:creationId xmlns:p14="http://schemas.microsoft.com/office/powerpoint/2010/main" val="212953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7924800" cy="1143000"/>
          </a:xfrm>
        </p:spPr>
        <p:txBody>
          <a:bodyPr/>
          <a:lstStyle/>
          <a:p>
            <a:r>
              <a:rPr lang="en-US" sz="3300" dirty="0" smtClean="0"/>
              <a:t>SEIS: Port Orchard UGA Land Use Alternatives </a:t>
            </a:r>
            <a:endParaRPr lang="en-US" sz="33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0" y="1263752"/>
            <a:ext cx="4800600" cy="4800600"/>
          </a:xfrm>
        </p:spPr>
      </p:pic>
      <p:pic>
        <p:nvPicPr>
          <p:cNvPr id="4" name="Picture 3"/>
          <p:cNvPicPr>
            <a:picLocks noChangeAspect="1"/>
          </p:cNvPicPr>
          <p:nvPr/>
        </p:nvPicPr>
        <p:blipFill>
          <a:blip r:embed="rId3"/>
          <a:stretch>
            <a:fillRect/>
          </a:stretch>
        </p:blipFill>
        <p:spPr>
          <a:xfrm>
            <a:off x="152400" y="6064352"/>
            <a:ext cx="2057400" cy="6520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6673" y="1263752"/>
            <a:ext cx="4800600" cy="48006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8346" y="1263752"/>
            <a:ext cx="4800600" cy="4800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0019" y="1263752"/>
            <a:ext cx="4800600" cy="48006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8346" y="1263752"/>
            <a:ext cx="4800600" cy="4800600"/>
          </a:xfrm>
          <a:prstGeom prst="rect">
            <a:avLst/>
          </a:prstGeom>
        </p:spPr>
      </p:pic>
    </p:spTree>
    <p:extLst>
      <p:ext uri="{BB962C8B-B14F-4D97-AF65-F5344CB8AC3E}">
        <p14:creationId xmlns:p14="http://schemas.microsoft.com/office/powerpoint/2010/main" val="242530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500" dirty="0" smtClean="0"/>
              <a:t>SEIS: Urban Reserve Alternatives </a:t>
            </a:r>
            <a:endParaRPr lang="en-US" sz="3500" dirty="0"/>
          </a:p>
        </p:txBody>
      </p:sp>
      <p:pic>
        <p:nvPicPr>
          <p:cNvPr id="5" name="Picture 4"/>
          <p:cNvPicPr>
            <a:picLocks noChangeAspect="1"/>
          </p:cNvPicPr>
          <p:nvPr/>
        </p:nvPicPr>
        <p:blipFill>
          <a:blip r:embed="rId2"/>
          <a:stretch>
            <a:fillRect/>
          </a:stretch>
        </p:blipFill>
        <p:spPr>
          <a:xfrm>
            <a:off x="152400" y="6064352"/>
            <a:ext cx="2057400" cy="652059"/>
          </a:xfrm>
          <a:prstGeom prst="rect">
            <a:avLst/>
          </a:prstGeom>
        </p:spPr>
      </p:pic>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66900" y="1263752"/>
            <a:ext cx="4800600" cy="4800600"/>
          </a:xfr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6900" y="1263752"/>
            <a:ext cx="4800600" cy="480060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4616" y="1270504"/>
            <a:ext cx="4800600" cy="4800600"/>
          </a:xfrm>
          <a:prstGeom prst="rect">
            <a:avLst/>
          </a:prstGeom>
        </p:spPr>
      </p:pic>
    </p:spTree>
    <p:extLst>
      <p:ext uri="{BB962C8B-B14F-4D97-AF65-F5344CB8AC3E}">
        <p14:creationId xmlns:p14="http://schemas.microsoft.com/office/powerpoint/2010/main" val="154842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98348"/>
            <a:ext cx="7620000" cy="1143000"/>
          </a:xfrm>
        </p:spPr>
        <p:txBody>
          <a:bodyPr/>
          <a:lstStyle/>
          <a:p>
            <a:r>
              <a:rPr lang="en-US" dirty="0" smtClean="0"/>
              <a:t>Capital Facilities Plan (CFP) 	</a:t>
            </a:r>
            <a:endParaRPr lang="en-US" dirty="0"/>
          </a:p>
        </p:txBody>
      </p:sp>
      <p:sp>
        <p:nvSpPr>
          <p:cNvPr id="3" name="Content Placeholder 2"/>
          <p:cNvSpPr>
            <a:spLocks noGrp="1"/>
          </p:cNvSpPr>
          <p:nvPr>
            <p:ph idx="1"/>
          </p:nvPr>
        </p:nvSpPr>
        <p:spPr>
          <a:xfrm>
            <a:off x="457200" y="1676400"/>
            <a:ext cx="7620000" cy="3581400"/>
          </a:xfrm>
        </p:spPr>
        <p:txBody>
          <a:bodyPr/>
          <a:lstStyle/>
          <a:p>
            <a:pPr marL="114300" indent="0">
              <a:buNone/>
            </a:pPr>
            <a:r>
              <a:rPr lang="en-US" dirty="0" smtClean="0"/>
              <a:t>Growth Management Act Requirements </a:t>
            </a:r>
          </a:p>
          <a:p>
            <a:pPr lvl="1"/>
            <a:r>
              <a:rPr lang="en-US" dirty="0" smtClean="0"/>
              <a:t>Capital Facilities Plan Element</a:t>
            </a:r>
          </a:p>
          <a:p>
            <a:pPr lvl="2"/>
            <a:r>
              <a:rPr lang="en-US" dirty="0" smtClean="0"/>
              <a:t>Plan for water systems, sewer systems, stormwater systems, schools, parks and recreation facilities, police facilities and fire facilities.</a:t>
            </a:r>
          </a:p>
          <a:p>
            <a:pPr lvl="2"/>
            <a:r>
              <a:rPr lang="en-US" dirty="0" smtClean="0"/>
              <a:t>Ensure facilities are in place or have funding commitments to support growth at desired Levels of Service. </a:t>
            </a:r>
          </a:p>
          <a:p>
            <a:pPr marL="777240" lvl="2" indent="0">
              <a:buNone/>
            </a:pPr>
            <a:endParaRPr lang="en-US" dirty="0"/>
          </a:p>
          <a:p>
            <a:pPr lvl="1"/>
            <a:r>
              <a:rPr lang="en-US" dirty="0" smtClean="0"/>
              <a:t>Utilities Element</a:t>
            </a:r>
          </a:p>
          <a:p>
            <a:pPr lvl="2"/>
            <a:r>
              <a:rPr lang="en-US" dirty="0" smtClean="0"/>
              <a:t>Plan for power, gas, telecommunications. </a:t>
            </a:r>
          </a:p>
          <a:p>
            <a:pPr lvl="2"/>
            <a:r>
              <a:rPr lang="en-US" dirty="0" smtClean="0"/>
              <a:t>Coordinate with utility providers</a:t>
            </a:r>
          </a:p>
        </p:txBody>
      </p:sp>
      <p:pic>
        <p:nvPicPr>
          <p:cNvPr id="4" name="Picture 3"/>
          <p:cNvPicPr>
            <a:picLocks noChangeAspect="1"/>
          </p:cNvPicPr>
          <p:nvPr/>
        </p:nvPicPr>
        <p:blipFill>
          <a:blip r:embed="rId2"/>
          <a:stretch>
            <a:fillRect/>
          </a:stretch>
        </p:blipFill>
        <p:spPr>
          <a:xfrm>
            <a:off x="152400" y="6064352"/>
            <a:ext cx="2057400" cy="652059"/>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086600" y="298348"/>
            <a:ext cx="914400" cy="914400"/>
          </a:xfrm>
          <a:prstGeom prst="rect">
            <a:avLst/>
          </a:prstGeom>
        </p:spPr>
      </p:pic>
    </p:spTree>
    <p:extLst>
      <p:ext uri="{BB962C8B-B14F-4D97-AF65-F5344CB8AC3E}">
        <p14:creationId xmlns:p14="http://schemas.microsoft.com/office/powerpoint/2010/main" val="20387197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Contents of the CFP</a:t>
            </a:r>
            <a:endParaRPr lang="en-US" dirty="0"/>
          </a:p>
        </p:txBody>
      </p:sp>
      <p:sp>
        <p:nvSpPr>
          <p:cNvPr id="3" name="Content Placeholder 2"/>
          <p:cNvSpPr>
            <a:spLocks noGrp="1"/>
          </p:cNvSpPr>
          <p:nvPr>
            <p:ph sz="half" idx="1"/>
          </p:nvPr>
        </p:nvSpPr>
        <p:spPr>
          <a:xfrm>
            <a:off x="375213" y="1755754"/>
            <a:ext cx="3886200" cy="4178808"/>
          </a:xfrm>
        </p:spPr>
        <p:txBody>
          <a:bodyPr>
            <a:noAutofit/>
          </a:bodyPr>
          <a:lstStyle/>
          <a:p>
            <a:pPr marL="114300" indent="0">
              <a:buNone/>
            </a:pPr>
            <a:endParaRPr lang="en-US" sz="1600" b="1" dirty="0" smtClean="0"/>
          </a:p>
          <a:p>
            <a:pPr marL="114300" indent="0">
              <a:buNone/>
            </a:pPr>
            <a:r>
              <a:rPr lang="en-US" sz="1800" b="1" dirty="0" smtClean="0"/>
              <a:t>Plan Chapters</a:t>
            </a:r>
          </a:p>
          <a:p>
            <a:r>
              <a:rPr lang="en-US" sz="1400" dirty="0" smtClean="0"/>
              <a:t>1.0	Plan Foundation</a:t>
            </a:r>
          </a:p>
          <a:p>
            <a:r>
              <a:rPr lang="en-US" sz="1400" dirty="0" smtClean="0"/>
              <a:t>2.0	Comprehensive Capital Facility Plan </a:t>
            </a:r>
          </a:p>
          <a:p>
            <a:r>
              <a:rPr lang="en-US" sz="1400" dirty="0" smtClean="0"/>
              <a:t>3.0	Revenue Analysis </a:t>
            </a:r>
          </a:p>
          <a:p>
            <a:r>
              <a:rPr lang="en-US" sz="1400" dirty="0" smtClean="0"/>
              <a:t>4.0	Service Area and Infrastructure Detail</a:t>
            </a:r>
          </a:p>
          <a:p>
            <a:pPr marL="114300" indent="0">
              <a:buNone/>
            </a:pPr>
            <a:r>
              <a:rPr lang="en-US" sz="1800" b="1" dirty="0" smtClean="0"/>
              <a:t>Plan Appendices  </a:t>
            </a:r>
            <a:endParaRPr lang="en-US" sz="1800" b="1" dirty="0"/>
          </a:p>
          <a:p>
            <a:r>
              <a:rPr lang="en-US" sz="1400" dirty="0" smtClean="0"/>
              <a:t>Appendix A. Sewer System Maps 2036- No Action</a:t>
            </a:r>
          </a:p>
          <a:p>
            <a:r>
              <a:rPr lang="en-US" sz="1400" dirty="0" smtClean="0"/>
              <a:t>Appendix B. Sewer System Costs and Revenues</a:t>
            </a:r>
          </a:p>
          <a:p>
            <a:r>
              <a:rPr lang="en-US" sz="1400" dirty="0" smtClean="0"/>
              <a:t>Appendix C. Alternative Sewer Costs </a:t>
            </a:r>
          </a:p>
        </p:txBody>
      </p:sp>
      <p:sp>
        <p:nvSpPr>
          <p:cNvPr id="5" name="Content Placeholder 4"/>
          <p:cNvSpPr>
            <a:spLocks noGrp="1"/>
          </p:cNvSpPr>
          <p:nvPr>
            <p:ph sz="half" idx="2"/>
          </p:nvPr>
        </p:nvSpPr>
        <p:spPr>
          <a:xfrm>
            <a:off x="4419600" y="1981200"/>
            <a:ext cx="3657600" cy="3035808"/>
          </a:xfr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accent4">
                <a:lumMod val="75000"/>
                <a:alpha val="60000"/>
              </a:schemeClr>
            </a:solidFill>
          </a:ln>
        </p:spPr>
        <p:txBody>
          <a:bodyPr/>
          <a:lstStyle/>
          <a:p>
            <a:pPr lvl="1"/>
            <a:endParaRPr lang="en-US" sz="1350" dirty="0" smtClean="0"/>
          </a:p>
          <a:p>
            <a:pPr lvl="1"/>
            <a:r>
              <a:rPr lang="en-US" sz="1350" dirty="0" smtClean="0"/>
              <a:t>4.1 </a:t>
            </a:r>
            <a:r>
              <a:rPr lang="en-US" sz="1350" dirty="0"/>
              <a:t>Administration: Public Buildings</a:t>
            </a:r>
          </a:p>
          <a:p>
            <a:pPr lvl="1"/>
            <a:r>
              <a:rPr lang="en-US" sz="1350" dirty="0"/>
              <a:t>4.2  Public Safety: Law Enforcement</a:t>
            </a:r>
          </a:p>
          <a:p>
            <a:pPr lvl="1"/>
            <a:r>
              <a:rPr lang="en-US" sz="1350" dirty="0"/>
              <a:t>4.3  Public Safety: Fire Protection</a:t>
            </a:r>
          </a:p>
          <a:p>
            <a:pPr lvl="1"/>
            <a:r>
              <a:rPr lang="en-US" sz="1350" dirty="0"/>
              <a:t>4.4  Parks and Recreation</a:t>
            </a:r>
          </a:p>
          <a:p>
            <a:pPr lvl="1"/>
            <a:r>
              <a:rPr lang="en-US" sz="1350" dirty="0"/>
              <a:t>4.5  Schools</a:t>
            </a:r>
          </a:p>
          <a:p>
            <a:pPr lvl="1"/>
            <a:r>
              <a:rPr lang="en-US" sz="1350" dirty="0"/>
              <a:t>4.6  Solid Waste </a:t>
            </a:r>
          </a:p>
          <a:p>
            <a:pPr lvl="1"/>
            <a:r>
              <a:rPr lang="en-US" sz="1350" dirty="0"/>
              <a:t>4.7  Stormwater</a:t>
            </a:r>
          </a:p>
          <a:p>
            <a:pPr lvl="1"/>
            <a:r>
              <a:rPr lang="en-US" sz="1350" dirty="0"/>
              <a:t>4.8  Transportation </a:t>
            </a:r>
          </a:p>
          <a:p>
            <a:pPr lvl="1"/>
            <a:r>
              <a:rPr lang="en-US" sz="1350" dirty="0"/>
              <a:t>4.9  Wastewater: Sanitary Sewer</a:t>
            </a:r>
          </a:p>
          <a:p>
            <a:pPr lvl="1"/>
            <a:r>
              <a:rPr lang="en-US" sz="1350" dirty="0"/>
              <a:t>4.10  Water </a:t>
            </a:r>
          </a:p>
          <a:p>
            <a:endParaRPr lang="en-US" dirty="0"/>
          </a:p>
        </p:txBody>
      </p:sp>
      <p:pic>
        <p:nvPicPr>
          <p:cNvPr id="4" name="Picture 3"/>
          <p:cNvPicPr>
            <a:picLocks noChangeAspect="1"/>
          </p:cNvPicPr>
          <p:nvPr/>
        </p:nvPicPr>
        <p:blipFill>
          <a:blip r:embed="rId3"/>
          <a:stretch>
            <a:fillRect/>
          </a:stretch>
        </p:blipFill>
        <p:spPr>
          <a:xfrm>
            <a:off x="152400" y="5961570"/>
            <a:ext cx="2481558" cy="786489"/>
          </a:xfrm>
          <a:prstGeom prst="rect">
            <a:avLst/>
          </a:prstGeom>
        </p:spPr>
      </p:pic>
      <p:pic>
        <p:nvPicPr>
          <p:cNvPr id="6" name="Picture 5"/>
          <p:cNvPicPr/>
          <p:nvPr/>
        </p:nvPicPr>
        <p:blipFill rotWithShape="1">
          <a:blip r:embed="rId4" cstate="print">
            <a:extLst>
              <a:ext uri="{28A0092B-C50C-407E-A947-70E740481C1C}">
                <a14:useLocalDpi xmlns:a14="http://schemas.microsoft.com/office/drawing/2010/main" val="0"/>
              </a:ext>
            </a:extLst>
          </a:blip>
          <a:srcRect l="8333" t="25000" r="8494" b="39262"/>
          <a:stretch/>
        </p:blipFill>
        <p:spPr bwMode="auto">
          <a:xfrm>
            <a:off x="5715000" y="453390"/>
            <a:ext cx="1828800" cy="7854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727151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772400" cy="1143000"/>
          </a:xfrm>
        </p:spPr>
        <p:txBody>
          <a:bodyPr/>
          <a:lstStyle/>
          <a:p>
            <a:r>
              <a:rPr lang="en-US" sz="3600" dirty="0" smtClean="0"/>
              <a:t>Comprehensive Plan Schedule Overview </a:t>
            </a:r>
            <a:endParaRPr lang="en-US"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77049283"/>
              </p:ext>
            </p:extLst>
          </p:nvPr>
        </p:nvGraphicFramePr>
        <p:xfrm>
          <a:off x="152400" y="1600200"/>
          <a:ext cx="81534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a:stretch>
            <a:fillRect/>
          </a:stretch>
        </p:blipFill>
        <p:spPr>
          <a:xfrm>
            <a:off x="152400" y="6064352"/>
            <a:ext cx="2057400" cy="652059"/>
          </a:xfrm>
          <a:prstGeom prst="rect">
            <a:avLst/>
          </a:prstGeom>
        </p:spPr>
      </p:pic>
      <p:cxnSp>
        <p:nvCxnSpPr>
          <p:cNvPr id="10" name="Straight Arrow Connector 9"/>
          <p:cNvCxnSpPr/>
          <p:nvPr/>
        </p:nvCxnSpPr>
        <p:spPr>
          <a:xfrm flipV="1">
            <a:off x="828041" y="3732825"/>
            <a:ext cx="7232762" cy="1823525"/>
          </a:xfrm>
          <a:prstGeom prst="straightConnector1">
            <a:avLst/>
          </a:prstGeom>
          <a:ln w="155575">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20696646">
            <a:off x="3662659" y="4681069"/>
            <a:ext cx="2071809" cy="369332"/>
          </a:xfrm>
          <a:prstGeom prst="rect">
            <a:avLst/>
          </a:prstGeom>
          <a:noFill/>
        </p:spPr>
        <p:txBody>
          <a:bodyPr wrap="square" rtlCol="0">
            <a:spAutoFit/>
          </a:bodyPr>
          <a:lstStyle/>
          <a:p>
            <a:r>
              <a:rPr lang="en-US" b="1" dirty="0" smtClean="0">
                <a:solidFill>
                  <a:schemeClr val="bg1">
                    <a:lumMod val="50000"/>
                  </a:schemeClr>
                </a:solidFill>
                <a:latin typeface="Cambria" panose="02040503050406030204" pitchFamily="18" charset="0"/>
              </a:rPr>
              <a:t>Public Outreach</a:t>
            </a:r>
            <a:endParaRPr lang="en-US" b="1" dirty="0">
              <a:solidFill>
                <a:schemeClr val="bg1">
                  <a:lumMod val="50000"/>
                </a:schemeClr>
              </a:solidFill>
              <a:latin typeface="Cambria" panose="02040503050406030204" pitchFamily="18" charset="0"/>
            </a:endParaRPr>
          </a:p>
        </p:txBody>
      </p:sp>
      <p:sp>
        <p:nvSpPr>
          <p:cNvPr id="15" name="5-Point Star 14"/>
          <p:cNvSpPr/>
          <p:nvPr/>
        </p:nvSpPr>
        <p:spPr>
          <a:xfrm>
            <a:off x="3535949" y="4081074"/>
            <a:ext cx="228600" cy="245965"/>
          </a:xfrm>
          <a:prstGeom prst="star5">
            <a:avLst/>
          </a:prstGeom>
          <a:solidFill>
            <a:schemeClr val="tx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16" name="5-Point Star 15"/>
          <p:cNvSpPr/>
          <p:nvPr/>
        </p:nvSpPr>
        <p:spPr>
          <a:xfrm>
            <a:off x="5614357" y="3621823"/>
            <a:ext cx="249759" cy="233124"/>
          </a:xfrm>
          <a:prstGeom prst="star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7620000" y="3084800"/>
            <a:ext cx="249759" cy="233124"/>
          </a:xfrm>
          <a:prstGeom prst="star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4953000" y="2031154"/>
            <a:ext cx="484632" cy="978408"/>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61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17"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620000" cy="1143000"/>
          </a:xfrm>
        </p:spPr>
        <p:txBody>
          <a:bodyPr/>
          <a:lstStyle/>
          <a:p>
            <a:r>
              <a:rPr lang="en-US" dirty="0" smtClean="0"/>
              <a:t>CFP Components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26020355"/>
              </p:ext>
            </p:extLst>
          </p:nvPr>
        </p:nvGraphicFramePr>
        <p:xfrm>
          <a:off x="489995" y="1363884"/>
          <a:ext cx="7550552"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a:stretch>
            <a:fillRect/>
          </a:stretch>
        </p:blipFill>
        <p:spPr>
          <a:xfrm>
            <a:off x="152400" y="5999399"/>
            <a:ext cx="2362200" cy="748660"/>
          </a:xfrm>
          <a:prstGeom prst="rect">
            <a:avLst/>
          </a:prstGeom>
        </p:spPr>
      </p:pic>
    </p:spTree>
    <p:extLst>
      <p:ext uri="{BB962C8B-B14F-4D97-AF65-F5344CB8AC3E}">
        <p14:creationId xmlns:p14="http://schemas.microsoft.com/office/powerpoint/2010/main" val="13015349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CFP Growth Assumptions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0039000"/>
              </p:ext>
            </p:extLst>
          </p:nvPr>
        </p:nvGraphicFramePr>
        <p:xfrm>
          <a:off x="762000" y="2209800"/>
          <a:ext cx="6629401" cy="2529839"/>
        </p:xfrm>
        <a:graphic>
          <a:graphicData uri="http://schemas.openxmlformats.org/drawingml/2006/table">
            <a:tbl>
              <a:tblPr firstRow="1" firstCol="1" bandRow="1"/>
              <a:tblGrid>
                <a:gridCol w="2167303"/>
                <a:gridCol w="1466118"/>
                <a:gridCol w="1466118"/>
                <a:gridCol w="1529862"/>
              </a:tblGrid>
              <a:tr h="562187">
                <a:tc>
                  <a:txBody>
                    <a:bodyPr/>
                    <a:lstStyle/>
                    <a:p>
                      <a:pPr marL="0" marR="0" algn="ctr">
                        <a:spcBef>
                          <a:spcPts val="0"/>
                        </a:spcBef>
                        <a:spcAft>
                          <a:spcPts val="0"/>
                        </a:spcAft>
                      </a:pPr>
                      <a:r>
                        <a:rPr lang="en-US" sz="10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Topic</a:t>
                      </a:r>
                    </a:p>
                  </a:txBody>
                  <a:tcPr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65A5C"/>
                    </a:solidFill>
                  </a:tcPr>
                </a:tc>
                <a:tc>
                  <a:txBody>
                    <a:bodyPr/>
                    <a:lstStyle/>
                    <a:p>
                      <a:pPr marL="0" marR="0" algn="ctr">
                        <a:spcBef>
                          <a:spcPts val="0"/>
                        </a:spcBef>
                        <a:spcAft>
                          <a:spcPts val="0"/>
                        </a:spcAft>
                      </a:pPr>
                      <a:r>
                        <a:rPr lang="en-US"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Alternative 1 No Action</a:t>
                      </a:r>
                    </a:p>
                  </a:txBody>
                  <a:tcPr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65A5C"/>
                    </a:solidFill>
                  </a:tcPr>
                </a:tc>
                <a:tc>
                  <a:txBody>
                    <a:bodyPr/>
                    <a:lstStyle/>
                    <a:p>
                      <a:pPr marL="0" marR="0" algn="ctr">
                        <a:spcBef>
                          <a:spcPts val="0"/>
                        </a:spcBef>
                        <a:spcAft>
                          <a:spcPts val="0"/>
                        </a:spcAft>
                      </a:pPr>
                      <a:r>
                        <a:rPr lang="en-US"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Alternative 2 Whole Community</a:t>
                      </a:r>
                    </a:p>
                  </a:txBody>
                  <a:tcPr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65A5C"/>
                    </a:solidFill>
                  </a:tcPr>
                </a:tc>
                <a:tc>
                  <a:txBody>
                    <a:bodyPr/>
                    <a:lstStyle/>
                    <a:p>
                      <a:pPr marL="0" marR="0" algn="ctr">
                        <a:spcBef>
                          <a:spcPts val="0"/>
                        </a:spcBef>
                        <a:spcAft>
                          <a:spcPts val="0"/>
                        </a:spcAft>
                      </a:pPr>
                      <a:r>
                        <a:rPr lang="en-US" sz="10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Alternative 3 All Inclusive</a:t>
                      </a:r>
                    </a:p>
                  </a:txBody>
                  <a:tcPr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65A5C"/>
                    </a:solidFill>
                  </a:tcPr>
                </a:tc>
              </a:tr>
              <a:tr h="327942">
                <a:tc>
                  <a:txBody>
                    <a:bodyPr/>
                    <a:lstStyle/>
                    <a:p>
                      <a:pPr marL="0" marR="0" algn="just">
                        <a:lnSpc>
                          <a:spcPts val="1100"/>
                        </a:lnSpc>
                        <a:spcBef>
                          <a:spcPts val="300"/>
                        </a:spcBef>
                        <a:spcAft>
                          <a:spcPts val="300"/>
                        </a:spcAft>
                      </a:pPr>
                      <a:r>
                        <a:rPr lang="en-US" sz="1000">
                          <a:effectLst/>
                          <a:latin typeface="Calibri" panose="020F0502020204030204" pitchFamily="34" charset="0"/>
                          <a:ea typeface="Calibri" panose="020F0502020204030204" pitchFamily="34" charset="0"/>
                          <a:cs typeface="Times New Roman" panose="02020603050405020304" pitchFamily="18" charset="0"/>
                        </a:rPr>
                        <a:t>Countywide Population: 2015</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ts val="1100"/>
                        </a:lnSpc>
                        <a:spcBef>
                          <a:spcPts val="300"/>
                        </a:spcBef>
                        <a:spcAft>
                          <a:spcPts val="300"/>
                        </a:spcAft>
                      </a:pPr>
                      <a:r>
                        <a:rPr lang="en-US" sz="1000">
                          <a:effectLst/>
                          <a:latin typeface="Calibri" panose="020F0502020204030204" pitchFamily="34" charset="0"/>
                          <a:ea typeface="Calibri" panose="020F0502020204030204" pitchFamily="34" charset="0"/>
                          <a:cs typeface="Times New Roman" panose="02020603050405020304" pitchFamily="18" charset="0"/>
                        </a:rPr>
                        <a:t>258,200</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ts val="1100"/>
                        </a:lnSpc>
                        <a:spcBef>
                          <a:spcPts val="300"/>
                        </a:spcBef>
                        <a:spcAft>
                          <a:spcPts val="300"/>
                        </a:spcAft>
                      </a:pPr>
                      <a:r>
                        <a:rPr lang="en-US" sz="1000">
                          <a:effectLst/>
                          <a:latin typeface="Calibri" panose="020F0502020204030204" pitchFamily="34" charset="0"/>
                          <a:ea typeface="Calibri" panose="020F0502020204030204" pitchFamily="34" charset="0"/>
                          <a:cs typeface="Times New Roman" panose="02020603050405020304" pitchFamily="18" charset="0"/>
                        </a:rPr>
                        <a:t>258,200</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ts val="1100"/>
                        </a:lnSpc>
                        <a:spcBef>
                          <a:spcPts val="300"/>
                        </a:spcBef>
                        <a:spcAft>
                          <a:spcPts val="300"/>
                        </a:spcAft>
                      </a:pPr>
                      <a:r>
                        <a:rPr lang="en-US" sz="1000">
                          <a:effectLst/>
                          <a:latin typeface="Calibri" panose="020F0502020204030204" pitchFamily="34" charset="0"/>
                          <a:ea typeface="Calibri" panose="020F0502020204030204" pitchFamily="34" charset="0"/>
                          <a:cs typeface="Times New Roman" panose="02020603050405020304" pitchFamily="18" charset="0"/>
                        </a:rPr>
                        <a:t>258,200</a:t>
                      </a:r>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327942">
                <a:tc>
                  <a:txBody>
                    <a:bodyPr/>
                    <a:lstStyle/>
                    <a:p>
                      <a:pPr marL="0" marR="0" algn="just">
                        <a:lnSpc>
                          <a:spcPts val="1100"/>
                        </a:lnSpc>
                        <a:spcBef>
                          <a:spcPts val="300"/>
                        </a:spcBef>
                        <a:spcAft>
                          <a:spcPts val="300"/>
                        </a:spcAft>
                      </a:pPr>
                      <a:r>
                        <a:rPr lang="en-US" sz="1000">
                          <a:effectLst/>
                          <a:latin typeface="Calibri" panose="020F0502020204030204" pitchFamily="34" charset="0"/>
                          <a:ea typeface="Calibri" panose="020F0502020204030204" pitchFamily="34" charset="0"/>
                          <a:cs typeface="Times New Roman" panose="02020603050405020304" pitchFamily="18" charset="0"/>
                        </a:rPr>
                        <a:t>Unincorporated Population: 2015</a:t>
                      </a:r>
                    </a:p>
                  </a:txBody>
                  <a:tcP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ts val="1100"/>
                        </a:lnSpc>
                        <a:spcBef>
                          <a:spcPts val="300"/>
                        </a:spcBef>
                        <a:spcAft>
                          <a:spcPts val="300"/>
                        </a:spcAft>
                      </a:pPr>
                      <a:r>
                        <a:rPr lang="en-US" sz="1000">
                          <a:effectLst/>
                          <a:latin typeface="Calibri" panose="020F0502020204030204" pitchFamily="34" charset="0"/>
                          <a:ea typeface="Calibri" panose="020F0502020204030204" pitchFamily="34" charset="0"/>
                          <a:cs typeface="Times New Roman" panose="02020603050405020304" pitchFamily="18" charset="0"/>
                        </a:rPr>
                        <a:t>171,940</a:t>
                      </a:r>
                    </a:p>
                  </a:txBody>
                  <a:tcP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ts val="1100"/>
                        </a:lnSpc>
                        <a:spcBef>
                          <a:spcPts val="300"/>
                        </a:spcBef>
                        <a:spcAft>
                          <a:spcPts val="300"/>
                        </a:spcAft>
                      </a:pPr>
                      <a:r>
                        <a:rPr lang="en-US" sz="1000">
                          <a:effectLst/>
                          <a:latin typeface="Calibri" panose="020F0502020204030204" pitchFamily="34" charset="0"/>
                          <a:ea typeface="Calibri" panose="020F0502020204030204" pitchFamily="34" charset="0"/>
                          <a:cs typeface="Times New Roman" panose="02020603050405020304" pitchFamily="18" charset="0"/>
                        </a:rPr>
                        <a:t>171,940</a:t>
                      </a:r>
                    </a:p>
                  </a:txBody>
                  <a:tcP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ts val="1100"/>
                        </a:lnSpc>
                        <a:spcBef>
                          <a:spcPts val="300"/>
                        </a:spcBef>
                        <a:spcAft>
                          <a:spcPts val="300"/>
                        </a:spcAft>
                      </a:pPr>
                      <a:r>
                        <a:rPr lang="en-US" sz="1000">
                          <a:effectLst/>
                          <a:latin typeface="Calibri" panose="020F0502020204030204" pitchFamily="34" charset="0"/>
                          <a:ea typeface="Calibri" panose="020F0502020204030204" pitchFamily="34" charset="0"/>
                          <a:cs typeface="Times New Roman" panose="02020603050405020304" pitchFamily="18" charset="0"/>
                        </a:rPr>
                        <a:t>171,940</a:t>
                      </a:r>
                    </a:p>
                  </a:txBody>
                  <a:tcP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327942">
                <a:tc>
                  <a:txBody>
                    <a:bodyPr/>
                    <a:lstStyle/>
                    <a:p>
                      <a:pPr marL="0" marR="0" algn="just">
                        <a:lnSpc>
                          <a:spcPts val="1100"/>
                        </a:lnSpc>
                        <a:spcBef>
                          <a:spcPts val="300"/>
                        </a:spcBef>
                        <a:spcAft>
                          <a:spcPts val="300"/>
                        </a:spcAft>
                      </a:pPr>
                      <a:r>
                        <a:rPr lang="en-US" sz="1000">
                          <a:effectLst/>
                          <a:latin typeface="Calibri" panose="020F0502020204030204" pitchFamily="34" charset="0"/>
                          <a:ea typeface="Calibri" panose="020F0502020204030204" pitchFamily="34" charset="0"/>
                          <a:cs typeface="Times New Roman" panose="02020603050405020304" pitchFamily="18" charset="0"/>
                        </a:rPr>
                        <a:t>Countywide Population: 2021</a:t>
                      </a:r>
                    </a:p>
                  </a:txBody>
                  <a:tcP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ts val="1100"/>
                        </a:lnSpc>
                        <a:spcBef>
                          <a:spcPts val="300"/>
                        </a:spcBef>
                        <a:spcAft>
                          <a:spcPts val="300"/>
                        </a:spcAft>
                      </a:pPr>
                      <a:r>
                        <a:rPr lang="en-US" sz="1000">
                          <a:effectLst/>
                          <a:latin typeface="Calibri" panose="020F0502020204030204" pitchFamily="34" charset="0"/>
                          <a:ea typeface="Calibri" panose="020F0502020204030204" pitchFamily="34" charset="0"/>
                          <a:cs typeface="Times New Roman" panose="02020603050405020304" pitchFamily="18" charset="0"/>
                        </a:rPr>
                        <a:t>277,903</a:t>
                      </a:r>
                    </a:p>
                  </a:txBody>
                  <a:tcP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ts val="1100"/>
                        </a:lnSpc>
                        <a:spcBef>
                          <a:spcPts val="300"/>
                        </a:spcBef>
                        <a:spcAft>
                          <a:spcPts val="300"/>
                        </a:spcAft>
                      </a:pPr>
                      <a:r>
                        <a:rPr lang="en-US" sz="1000">
                          <a:effectLst/>
                          <a:latin typeface="Calibri" panose="020F0502020204030204" pitchFamily="34" charset="0"/>
                          <a:ea typeface="Calibri" panose="020F0502020204030204" pitchFamily="34" charset="0"/>
                          <a:cs typeface="Times New Roman" panose="02020603050405020304" pitchFamily="18" charset="0"/>
                        </a:rPr>
                        <a:t>278,313</a:t>
                      </a:r>
                    </a:p>
                  </a:txBody>
                  <a:tcP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ts val="1100"/>
                        </a:lnSpc>
                        <a:spcBef>
                          <a:spcPts val="300"/>
                        </a:spcBef>
                        <a:spcAft>
                          <a:spcPts val="300"/>
                        </a:spcAft>
                      </a:pPr>
                      <a:r>
                        <a:rPr lang="en-US" sz="1000">
                          <a:effectLst/>
                          <a:latin typeface="Calibri" panose="020F0502020204030204" pitchFamily="34" charset="0"/>
                          <a:ea typeface="Calibri" panose="020F0502020204030204" pitchFamily="34" charset="0"/>
                          <a:cs typeface="Times New Roman" panose="02020603050405020304" pitchFamily="18" charset="0"/>
                        </a:rPr>
                        <a:t>278,697</a:t>
                      </a:r>
                    </a:p>
                  </a:txBody>
                  <a:tcP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327942">
                <a:tc>
                  <a:txBody>
                    <a:bodyPr/>
                    <a:lstStyle/>
                    <a:p>
                      <a:pPr marL="0" marR="0" algn="just">
                        <a:lnSpc>
                          <a:spcPts val="1100"/>
                        </a:lnSpc>
                        <a:spcBef>
                          <a:spcPts val="300"/>
                        </a:spcBef>
                        <a:spcAft>
                          <a:spcPts val="300"/>
                        </a:spcAft>
                      </a:pPr>
                      <a:r>
                        <a:rPr lang="en-US" sz="1000">
                          <a:effectLst/>
                          <a:latin typeface="Calibri" panose="020F0502020204030204" pitchFamily="34" charset="0"/>
                          <a:ea typeface="Calibri" panose="020F0502020204030204" pitchFamily="34" charset="0"/>
                          <a:cs typeface="Times New Roman" panose="02020603050405020304" pitchFamily="18" charset="0"/>
                        </a:rPr>
                        <a:t>Unincorporated Population: 2021</a:t>
                      </a:r>
                    </a:p>
                  </a:txBody>
                  <a:tcP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ts val="1100"/>
                        </a:lnSpc>
                        <a:spcBef>
                          <a:spcPts val="300"/>
                        </a:spcBef>
                        <a:spcAft>
                          <a:spcPts val="300"/>
                        </a:spcAft>
                      </a:pPr>
                      <a:r>
                        <a:rPr lang="en-US" sz="1000">
                          <a:effectLst/>
                          <a:latin typeface="Calibri" panose="020F0502020204030204" pitchFamily="34" charset="0"/>
                          <a:ea typeface="Calibri" panose="020F0502020204030204" pitchFamily="34" charset="0"/>
                          <a:cs typeface="Times New Roman" panose="02020603050405020304" pitchFamily="18" charset="0"/>
                        </a:rPr>
                        <a:t>183,503</a:t>
                      </a:r>
                    </a:p>
                  </a:txBody>
                  <a:tcP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ts val="1100"/>
                        </a:lnSpc>
                        <a:spcBef>
                          <a:spcPts val="300"/>
                        </a:spcBef>
                        <a:spcAft>
                          <a:spcPts val="300"/>
                        </a:spcAft>
                      </a:pPr>
                      <a:r>
                        <a:rPr lang="en-US" sz="1000">
                          <a:effectLst/>
                          <a:latin typeface="Calibri" panose="020F0502020204030204" pitchFamily="34" charset="0"/>
                          <a:ea typeface="Calibri" panose="020F0502020204030204" pitchFamily="34" charset="0"/>
                          <a:cs typeface="Times New Roman" panose="02020603050405020304" pitchFamily="18" charset="0"/>
                        </a:rPr>
                        <a:t>182,850</a:t>
                      </a:r>
                    </a:p>
                  </a:txBody>
                  <a:tcP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ts val="1100"/>
                        </a:lnSpc>
                        <a:spcBef>
                          <a:spcPts val="300"/>
                        </a:spcBef>
                        <a:spcAft>
                          <a:spcPts val="300"/>
                        </a:spcAft>
                      </a:pPr>
                      <a:r>
                        <a:rPr lang="en-US" sz="1000">
                          <a:effectLst/>
                          <a:latin typeface="Calibri" panose="020F0502020204030204" pitchFamily="34" charset="0"/>
                          <a:ea typeface="Calibri" panose="020F0502020204030204" pitchFamily="34" charset="0"/>
                          <a:cs typeface="Times New Roman" panose="02020603050405020304" pitchFamily="18" charset="0"/>
                        </a:rPr>
                        <a:t>183,223</a:t>
                      </a:r>
                    </a:p>
                  </a:txBody>
                  <a:tcP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327942">
                <a:tc>
                  <a:txBody>
                    <a:bodyPr/>
                    <a:lstStyle/>
                    <a:p>
                      <a:pPr marL="0" marR="0" algn="just">
                        <a:lnSpc>
                          <a:spcPts val="1100"/>
                        </a:lnSpc>
                        <a:spcBef>
                          <a:spcPts val="300"/>
                        </a:spcBef>
                        <a:spcAft>
                          <a:spcPts val="300"/>
                        </a:spcAft>
                      </a:pPr>
                      <a:r>
                        <a:rPr lang="en-US" sz="1000">
                          <a:effectLst/>
                          <a:latin typeface="Calibri" panose="020F0502020204030204" pitchFamily="34" charset="0"/>
                          <a:ea typeface="Calibri" panose="020F0502020204030204" pitchFamily="34" charset="0"/>
                          <a:cs typeface="Times New Roman" panose="02020603050405020304" pitchFamily="18" charset="0"/>
                        </a:rPr>
                        <a:t>Countywide Population: 2036</a:t>
                      </a:r>
                    </a:p>
                  </a:txBody>
                  <a:tcP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ts val="1100"/>
                        </a:lnSpc>
                        <a:spcBef>
                          <a:spcPts val="300"/>
                        </a:spcBef>
                        <a:spcAft>
                          <a:spcPts val="30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329,923</a:t>
                      </a:r>
                    </a:p>
                  </a:txBody>
                  <a:tcP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ts val="1100"/>
                        </a:lnSpc>
                        <a:spcBef>
                          <a:spcPts val="300"/>
                        </a:spcBef>
                        <a:spcAft>
                          <a:spcPts val="300"/>
                        </a:spcAft>
                      </a:pPr>
                      <a:r>
                        <a:rPr lang="en-US" sz="1000">
                          <a:effectLst/>
                          <a:latin typeface="Calibri" panose="020F0502020204030204" pitchFamily="34" charset="0"/>
                          <a:ea typeface="Calibri" panose="020F0502020204030204" pitchFamily="34" charset="0"/>
                          <a:cs typeface="Times New Roman" panose="02020603050405020304" pitchFamily="18" charset="0"/>
                        </a:rPr>
                        <a:t>331,550</a:t>
                      </a:r>
                    </a:p>
                  </a:txBody>
                  <a:tcP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ts val="1100"/>
                        </a:lnSpc>
                        <a:spcBef>
                          <a:spcPts val="300"/>
                        </a:spcBef>
                        <a:spcAft>
                          <a:spcPts val="300"/>
                        </a:spcAft>
                      </a:pPr>
                      <a:r>
                        <a:rPr lang="en-US" sz="1000">
                          <a:effectLst/>
                          <a:latin typeface="Calibri" panose="020F0502020204030204" pitchFamily="34" charset="0"/>
                          <a:ea typeface="Calibri" panose="020F0502020204030204" pitchFamily="34" charset="0"/>
                          <a:cs typeface="Times New Roman" panose="02020603050405020304" pitchFamily="18" charset="0"/>
                        </a:rPr>
                        <a:t>333,076</a:t>
                      </a:r>
                    </a:p>
                  </a:txBody>
                  <a:tcPr>
                    <a:lnL>
                      <a:noFill/>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327942">
                <a:tc>
                  <a:txBody>
                    <a:bodyPr/>
                    <a:lstStyle/>
                    <a:p>
                      <a:pPr marL="0" marR="0" algn="just">
                        <a:lnSpc>
                          <a:spcPts val="1100"/>
                        </a:lnSpc>
                        <a:spcBef>
                          <a:spcPts val="300"/>
                        </a:spcBef>
                        <a:spcAft>
                          <a:spcPts val="30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Unincorporated Population: 2036</a:t>
                      </a:r>
                    </a:p>
                  </a:txBody>
                  <a:tcPr>
                    <a:lnL>
                      <a:noFill/>
                    </a:lnL>
                    <a:lnR>
                      <a:noFill/>
                    </a:lnR>
                    <a:lnT w="12700" cap="flat" cmpd="sng" algn="ctr">
                      <a:solidFill>
                        <a:srgbClr val="BFBFBF"/>
                      </a:solidFill>
                      <a:prstDash val="solid"/>
                      <a:round/>
                      <a:headEnd type="none" w="med" len="med"/>
                      <a:tailEnd type="none" w="med" len="med"/>
                    </a:lnT>
                    <a:lnB w="12700" cap="flat" cmpd="sng" algn="ctr">
                      <a:solidFill>
                        <a:srgbClr val="565A5C"/>
                      </a:solidFill>
                      <a:prstDash val="solid"/>
                      <a:round/>
                      <a:headEnd type="none" w="med" len="med"/>
                      <a:tailEnd type="none" w="med" len="med"/>
                    </a:lnB>
                  </a:tcPr>
                </a:tc>
                <a:tc>
                  <a:txBody>
                    <a:bodyPr/>
                    <a:lstStyle/>
                    <a:p>
                      <a:pPr marL="0" marR="0" algn="ctr">
                        <a:lnSpc>
                          <a:spcPts val="1100"/>
                        </a:lnSpc>
                        <a:spcBef>
                          <a:spcPts val="300"/>
                        </a:spcBef>
                        <a:spcAft>
                          <a:spcPts val="300"/>
                        </a:spcAft>
                      </a:pPr>
                      <a:r>
                        <a:rPr lang="en-US" sz="1000">
                          <a:effectLst/>
                          <a:latin typeface="Calibri" panose="020F0502020204030204" pitchFamily="34" charset="0"/>
                          <a:ea typeface="Calibri" panose="020F0502020204030204" pitchFamily="34" charset="0"/>
                          <a:cs typeface="Times New Roman" panose="02020603050405020304" pitchFamily="18" charset="0"/>
                        </a:rPr>
                        <a:t>215,926</a:t>
                      </a:r>
                    </a:p>
                  </a:txBody>
                  <a:tcPr>
                    <a:lnL>
                      <a:noFill/>
                    </a:lnL>
                    <a:lnR>
                      <a:noFill/>
                    </a:lnR>
                    <a:lnT w="12700" cap="flat" cmpd="sng" algn="ctr">
                      <a:solidFill>
                        <a:srgbClr val="BFBFBF"/>
                      </a:solidFill>
                      <a:prstDash val="solid"/>
                      <a:round/>
                      <a:headEnd type="none" w="med" len="med"/>
                      <a:tailEnd type="none" w="med" len="med"/>
                    </a:lnT>
                    <a:lnB w="12700" cap="flat" cmpd="sng" algn="ctr">
                      <a:solidFill>
                        <a:srgbClr val="565A5C"/>
                      </a:solidFill>
                      <a:prstDash val="solid"/>
                      <a:round/>
                      <a:headEnd type="none" w="med" len="med"/>
                      <a:tailEnd type="none" w="med" len="med"/>
                    </a:lnB>
                  </a:tcPr>
                </a:tc>
                <a:tc>
                  <a:txBody>
                    <a:bodyPr/>
                    <a:lstStyle/>
                    <a:p>
                      <a:pPr marL="0" marR="0" algn="ctr">
                        <a:lnSpc>
                          <a:spcPts val="1100"/>
                        </a:lnSpc>
                        <a:spcBef>
                          <a:spcPts val="300"/>
                        </a:spcBef>
                        <a:spcAft>
                          <a:spcPts val="300"/>
                        </a:spcAft>
                      </a:pPr>
                      <a:r>
                        <a:rPr lang="en-US" sz="1000">
                          <a:effectLst/>
                          <a:latin typeface="Calibri" panose="020F0502020204030204" pitchFamily="34" charset="0"/>
                          <a:ea typeface="Calibri" panose="020F0502020204030204" pitchFamily="34" charset="0"/>
                          <a:cs typeface="Times New Roman" panose="02020603050405020304" pitchFamily="18" charset="0"/>
                        </a:rPr>
                        <a:t>213,251</a:t>
                      </a:r>
                    </a:p>
                  </a:txBody>
                  <a:tcPr>
                    <a:lnL>
                      <a:noFill/>
                    </a:lnL>
                    <a:lnR>
                      <a:noFill/>
                    </a:lnR>
                    <a:lnT w="12700" cap="flat" cmpd="sng" algn="ctr">
                      <a:solidFill>
                        <a:srgbClr val="BFBFBF"/>
                      </a:solidFill>
                      <a:prstDash val="solid"/>
                      <a:round/>
                      <a:headEnd type="none" w="med" len="med"/>
                      <a:tailEnd type="none" w="med" len="med"/>
                    </a:lnT>
                    <a:lnB w="12700" cap="flat" cmpd="sng" algn="ctr">
                      <a:solidFill>
                        <a:srgbClr val="565A5C"/>
                      </a:solidFill>
                      <a:prstDash val="solid"/>
                      <a:round/>
                      <a:headEnd type="none" w="med" len="med"/>
                      <a:tailEnd type="none" w="med" len="med"/>
                    </a:lnB>
                  </a:tcPr>
                </a:tc>
                <a:tc>
                  <a:txBody>
                    <a:bodyPr/>
                    <a:lstStyle/>
                    <a:p>
                      <a:pPr marL="0" marR="0" algn="ctr">
                        <a:lnSpc>
                          <a:spcPts val="1100"/>
                        </a:lnSpc>
                        <a:spcBef>
                          <a:spcPts val="300"/>
                        </a:spcBef>
                        <a:spcAft>
                          <a:spcPts val="30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214,778</a:t>
                      </a:r>
                    </a:p>
                  </a:txBody>
                  <a:tcPr>
                    <a:lnL>
                      <a:noFill/>
                    </a:lnL>
                    <a:lnR>
                      <a:noFill/>
                    </a:lnR>
                    <a:lnT w="12700" cap="flat" cmpd="sng" algn="ctr">
                      <a:solidFill>
                        <a:srgbClr val="BFBFBF"/>
                      </a:solidFill>
                      <a:prstDash val="solid"/>
                      <a:round/>
                      <a:headEnd type="none" w="med" len="med"/>
                      <a:tailEnd type="none" w="med" len="med"/>
                    </a:lnT>
                    <a:lnB w="12700" cap="flat" cmpd="sng" algn="ctr">
                      <a:solidFill>
                        <a:srgbClr val="565A5C"/>
                      </a:solidFill>
                      <a:prstDash val="solid"/>
                      <a:round/>
                      <a:headEnd type="none" w="med" len="med"/>
                      <a:tailEnd type="none" w="med" len="med"/>
                    </a:lnB>
                  </a:tcPr>
                </a:tc>
              </a:tr>
            </a:tbl>
          </a:graphicData>
        </a:graphic>
      </p:graphicFrame>
      <p:pic>
        <p:nvPicPr>
          <p:cNvPr id="7" name="Picture 6"/>
          <p:cNvPicPr>
            <a:picLocks noChangeAspect="1"/>
          </p:cNvPicPr>
          <p:nvPr/>
        </p:nvPicPr>
        <p:blipFill>
          <a:blip r:embed="rId2"/>
          <a:stretch>
            <a:fillRect/>
          </a:stretch>
        </p:blipFill>
        <p:spPr>
          <a:xfrm>
            <a:off x="152400" y="5867400"/>
            <a:ext cx="2778688" cy="880659"/>
          </a:xfrm>
          <a:prstGeom prst="rect">
            <a:avLst/>
          </a:prstGeom>
        </p:spPr>
      </p:pic>
    </p:spTree>
    <p:extLst>
      <p:ext uri="{BB962C8B-B14F-4D97-AF65-F5344CB8AC3E}">
        <p14:creationId xmlns:p14="http://schemas.microsoft.com/office/powerpoint/2010/main" val="31600951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CFP: Sheriff Facility – Inventory </a:t>
            </a:r>
            <a:endParaRPr lang="en-US" dirty="0"/>
          </a:p>
        </p:txBody>
      </p:sp>
      <p:sp>
        <p:nvSpPr>
          <p:cNvPr id="3" name="Content Placeholder 2"/>
          <p:cNvSpPr>
            <a:spLocks noGrp="1"/>
          </p:cNvSpPr>
          <p:nvPr>
            <p:ph idx="1"/>
          </p:nvPr>
        </p:nvSpPr>
        <p:spPr>
          <a:xfrm>
            <a:off x="457200" y="1600200"/>
            <a:ext cx="7620000" cy="1828800"/>
          </a:xfrm>
        </p:spPr>
        <p:txBody>
          <a:bodyPr/>
          <a:lstStyle/>
          <a:p>
            <a:r>
              <a:rPr lang="en-US" dirty="0" smtClean="0"/>
              <a:t>Sheriff </a:t>
            </a:r>
            <a:r>
              <a:rPr lang="en-US" dirty="0"/>
              <a:t>administration and operations </a:t>
            </a:r>
            <a:r>
              <a:rPr lang="en-US" dirty="0" smtClean="0"/>
              <a:t>offices: 23,540 </a:t>
            </a:r>
            <a:r>
              <a:rPr lang="en-US" dirty="0"/>
              <a:t>square </a:t>
            </a:r>
            <a:r>
              <a:rPr lang="en-US" dirty="0" smtClean="0"/>
              <a:t>feet</a:t>
            </a:r>
          </a:p>
          <a:p>
            <a:r>
              <a:rPr lang="en-US" dirty="0"/>
              <a:t>S</a:t>
            </a:r>
            <a:r>
              <a:rPr lang="en-US" dirty="0" smtClean="0"/>
              <a:t>heriff’s </a:t>
            </a:r>
            <a:r>
              <a:rPr lang="en-US" dirty="0"/>
              <a:t>office storage </a:t>
            </a:r>
            <a:r>
              <a:rPr lang="en-US" dirty="0" smtClean="0"/>
              <a:t>space: 13,210 </a:t>
            </a:r>
            <a:r>
              <a:rPr lang="en-US" dirty="0"/>
              <a:t>square </a:t>
            </a:r>
            <a:r>
              <a:rPr lang="en-US" dirty="0" smtClean="0"/>
              <a:t>feet</a:t>
            </a:r>
          </a:p>
          <a:p>
            <a:r>
              <a:rPr lang="en-US" dirty="0" smtClean="0"/>
              <a:t>Sheriff’s </a:t>
            </a:r>
            <a:r>
              <a:rPr lang="en-US" dirty="0"/>
              <a:t>office corrections jail </a:t>
            </a:r>
            <a:r>
              <a:rPr lang="en-US" dirty="0" smtClean="0"/>
              <a:t>facility: 519 beds </a:t>
            </a:r>
            <a:endParaRPr lang="en-US" dirty="0"/>
          </a:p>
        </p:txBody>
      </p:sp>
      <p:graphicFrame>
        <p:nvGraphicFramePr>
          <p:cNvPr id="4" name="Table 3"/>
          <p:cNvGraphicFramePr>
            <a:graphicFrameLocks noGrp="1"/>
          </p:cNvGraphicFramePr>
          <p:nvPr>
            <p:extLst/>
          </p:nvPr>
        </p:nvGraphicFramePr>
        <p:xfrm>
          <a:off x="990600" y="3184684"/>
          <a:ext cx="5943600" cy="335280"/>
        </p:xfrm>
        <a:graphic>
          <a:graphicData uri="http://schemas.openxmlformats.org/drawingml/2006/table">
            <a:tbl>
              <a:tblPr firstRow="1" bandRow="1">
                <a:tableStyleId>{5C22544A-7EE6-4342-B048-85BDC9FD1C3A}</a:tableStyleId>
              </a:tblPr>
              <a:tblGrid>
                <a:gridCol w="2967990"/>
                <a:gridCol w="2975610"/>
              </a:tblGrid>
              <a:tr h="0">
                <a:tc>
                  <a:txBody>
                    <a:bodyPr/>
                    <a:lstStyle/>
                    <a:p>
                      <a:pPr marL="0" marR="0" algn="ctr">
                        <a:spcBef>
                          <a:spcPts val="0"/>
                        </a:spcBef>
                        <a:spcAft>
                          <a:spcPts val="0"/>
                        </a:spcAft>
                      </a:pPr>
                      <a:endParaRPr lang="en-US" sz="11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11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gn="ctr">
                        <a:spcBef>
                          <a:spcPts val="0"/>
                        </a:spcBef>
                        <a:spcAft>
                          <a:spcPts val="0"/>
                        </a:spcAft>
                      </a:pPr>
                      <a:r>
                        <a:rPr lang="en-US" sz="1100" dirty="0">
                          <a:effectLst/>
                        </a:rPr>
                        <a:t>Sheriff’s Office Car</a:t>
                      </a:r>
                      <a:endParaRPr lang="en-US" sz="11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Kitsap County Rescue Boat</a:t>
                      </a:r>
                      <a:endParaRPr lang="en-US" sz="1100" dirty="0">
                        <a:effectLst/>
                        <a:latin typeface="Palatino Linotype" panose="0204050205050503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11266" name="Picture 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582427"/>
            <a:ext cx="275272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1265" name="Picture 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6956" y="3573462"/>
            <a:ext cx="280035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152400" y="6064352"/>
            <a:ext cx="2057400" cy="652059"/>
          </a:xfrm>
          <a:prstGeom prst="rect">
            <a:avLst/>
          </a:prstGeom>
        </p:spPr>
      </p:pic>
    </p:spTree>
    <p:extLst>
      <p:ext uri="{BB962C8B-B14F-4D97-AF65-F5344CB8AC3E}">
        <p14:creationId xmlns:p14="http://schemas.microsoft.com/office/powerpoint/2010/main" val="29630709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CFP: Level of Service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87539901"/>
              </p:ext>
            </p:extLst>
          </p:nvPr>
        </p:nvGraphicFramePr>
        <p:xfrm>
          <a:off x="457200" y="1600200"/>
          <a:ext cx="7620000" cy="2748280"/>
        </p:xfrm>
        <a:graphic>
          <a:graphicData uri="http://schemas.openxmlformats.org/drawingml/2006/table">
            <a:tbl>
              <a:tblPr firstRow="1" bandRow="1">
                <a:tableStyleId>{5C22544A-7EE6-4342-B048-85BDC9FD1C3A}</a:tableStyleId>
              </a:tblPr>
              <a:tblGrid>
                <a:gridCol w="2540000"/>
                <a:gridCol w="2540000"/>
                <a:gridCol w="2540000"/>
              </a:tblGrid>
              <a:tr h="370840">
                <a:tc>
                  <a:txBody>
                    <a:bodyPr/>
                    <a:lstStyle/>
                    <a:p>
                      <a:r>
                        <a:rPr lang="en-US" dirty="0" smtClean="0"/>
                        <a:t>Service</a:t>
                      </a:r>
                      <a:endParaRPr lang="en-US" dirty="0"/>
                    </a:p>
                  </a:txBody>
                  <a:tcPr/>
                </a:tc>
                <a:tc>
                  <a:txBody>
                    <a:bodyPr/>
                    <a:lstStyle/>
                    <a:p>
                      <a:r>
                        <a:rPr lang="en-US" dirty="0" smtClean="0"/>
                        <a:t>Current LOS</a:t>
                      </a:r>
                      <a:endParaRPr lang="en-US" dirty="0"/>
                    </a:p>
                  </a:txBody>
                  <a:tcPr/>
                </a:tc>
                <a:tc>
                  <a:txBody>
                    <a:bodyPr/>
                    <a:lstStyle/>
                    <a:p>
                      <a:r>
                        <a:rPr lang="en-US" dirty="0" smtClean="0"/>
                        <a:t>Proposed LOS</a:t>
                      </a:r>
                      <a:endParaRPr lang="en-US" dirty="0"/>
                    </a:p>
                  </a:txBody>
                  <a:tcPr/>
                </a:tc>
              </a:tr>
              <a:tr h="370840">
                <a:tc>
                  <a:txBody>
                    <a:bodyPr/>
                    <a:lstStyle/>
                    <a:p>
                      <a:r>
                        <a:rPr lang="en-US" dirty="0" smtClean="0"/>
                        <a:t>Sheriff’s Office</a:t>
                      </a:r>
                      <a:endParaRPr lang="en-US" dirty="0"/>
                    </a:p>
                  </a:txBody>
                  <a:tcPr/>
                </a:tc>
                <a:tc>
                  <a:txBody>
                    <a:bodyPr/>
                    <a:lstStyle/>
                    <a:p>
                      <a:r>
                        <a:rPr lang="en-US" dirty="0" smtClean="0"/>
                        <a:t>129 square feet per 1,000</a:t>
                      </a:r>
                      <a:r>
                        <a:rPr lang="en-US" baseline="0" dirty="0" smtClean="0"/>
                        <a:t> unincorporated population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100 square feet per 1,000</a:t>
                      </a:r>
                      <a:r>
                        <a:rPr lang="en-US" baseline="0" dirty="0" smtClean="0"/>
                        <a:t> unincorporated population</a:t>
                      </a:r>
                      <a:endParaRPr lang="en-US" dirty="0" smtClean="0"/>
                    </a:p>
                  </a:txBody>
                  <a:tcPr/>
                </a:tc>
              </a:tr>
              <a:tr h="370840">
                <a:tc>
                  <a:txBody>
                    <a:bodyPr/>
                    <a:lstStyle/>
                    <a:p>
                      <a:r>
                        <a:rPr lang="en-US" dirty="0" smtClean="0"/>
                        <a:t>County Jail</a:t>
                      </a:r>
                      <a:endParaRPr lang="en-US" dirty="0"/>
                    </a:p>
                  </a:txBody>
                  <a:tcPr/>
                </a:tc>
                <a:tc>
                  <a:txBody>
                    <a:bodyPr/>
                    <a:lstStyle/>
                    <a:p>
                      <a:r>
                        <a:rPr lang="en-US" smtClean="0"/>
                        <a:t>1.43 </a:t>
                      </a:r>
                      <a:r>
                        <a:rPr lang="en-US" dirty="0" smtClean="0"/>
                        <a:t>beds</a:t>
                      </a:r>
                      <a:r>
                        <a:rPr lang="en-US" baseline="0" dirty="0" smtClean="0"/>
                        <a:t> per 1,000 population</a:t>
                      </a:r>
                      <a:endParaRPr lang="en-US" dirty="0"/>
                    </a:p>
                  </a:txBody>
                  <a:tcPr/>
                </a:tc>
                <a:tc>
                  <a:txBody>
                    <a:bodyPr/>
                    <a:lstStyle/>
                    <a:p>
                      <a:r>
                        <a:rPr lang="en-US" dirty="0" smtClean="0"/>
                        <a:t>Incarceration</a:t>
                      </a:r>
                      <a:r>
                        <a:rPr lang="en-US" baseline="0" dirty="0" smtClean="0"/>
                        <a:t> rate: </a:t>
                      </a:r>
                    </a:p>
                    <a:p>
                      <a:r>
                        <a:rPr lang="en-US" baseline="0" dirty="0" smtClean="0"/>
                        <a:t>County Trend – 168 / 100,000 population*</a:t>
                      </a:r>
                    </a:p>
                    <a:p>
                      <a:r>
                        <a:rPr lang="en-US" baseline="0" dirty="0" smtClean="0"/>
                        <a:t>20-year plan – 156 / 100,000 population</a:t>
                      </a:r>
                      <a:endParaRPr lang="en-US" dirty="0"/>
                    </a:p>
                  </a:txBody>
                  <a:tcPr/>
                </a:tc>
              </a:tr>
            </a:tbl>
          </a:graphicData>
        </a:graphic>
      </p:graphicFrame>
      <p:sp>
        <p:nvSpPr>
          <p:cNvPr id="5" name="TextBox 4"/>
          <p:cNvSpPr txBox="1"/>
          <p:nvPr/>
        </p:nvSpPr>
        <p:spPr>
          <a:xfrm>
            <a:off x="762000" y="5486400"/>
            <a:ext cx="5181600" cy="307777"/>
          </a:xfrm>
          <a:prstGeom prst="rect">
            <a:avLst/>
          </a:prstGeom>
          <a:noFill/>
        </p:spPr>
        <p:txBody>
          <a:bodyPr wrap="square" rtlCol="0">
            <a:spAutoFit/>
          </a:bodyPr>
          <a:lstStyle/>
          <a:p>
            <a:r>
              <a:rPr lang="en-US" sz="1400" dirty="0" smtClean="0"/>
              <a:t>* Less than typical rate nationally of 234 per 100,000 population</a:t>
            </a:r>
            <a:endParaRPr lang="en-US" sz="1400" dirty="0"/>
          </a:p>
        </p:txBody>
      </p:sp>
      <p:pic>
        <p:nvPicPr>
          <p:cNvPr id="6" name="Picture 5"/>
          <p:cNvPicPr>
            <a:picLocks noChangeAspect="1"/>
          </p:cNvPicPr>
          <p:nvPr/>
        </p:nvPicPr>
        <p:blipFill>
          <a:blip r:embed="rId2"/>
          <a:stretch>
            <a:fillRect/>
          </a:stretch>
        </p:blipFill>
        <p:spPr>
          <a:xfrm>
            <a:off x="152400" y="6064352"/>
            <a:ext cx="2057400" cy="652059"/>
          </a:xfrm>
          <a:prstGeom prst="rect">
            <a:avLst/>
          </a:prstGeom>
        </p:spPr>
      </p:pic>
    </p:spTree>
    <p:extLst>
      <p:ext uri="{BB962C8B-B14F-4D97-AF65-F5344CB8AC3E}">
        <p14:creationId xmlns:p14="http://schemas.microsoft.com/office/powerpoint/2010/main" val="40040902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834"/>
            <a:ext cx="7620000" cy="1143000"/>
          </a:xfrm>
        </p:spPr>
        <p:txBody>
          <a:bodyPr/>
          <a:lstStyle/>
          <a:p>
            <a:r>
              <a:rPr lang="en-US" dirty="0" smtClean="0"/>
              <a:t>CFP: Revenue</a:t>
            </a:r>
            <a:endParaRPr lang="en-US" dirty="0"/>
          </a:p>
        </p:txBody>
      </p:sp>
      <p:sp>
        <p:nvSpPr>
          <p:cNvPr id="3" name="Content Placeholder 2"/>
          <p:cNvSpPr>
            <a:spLocks noGrp="1"/>
          </p:cNvSpPr>
          <p:nvPr>
            <p:ph idx="1"/>
          </p:nvPr>
        </p:nvSpPr>
        <p:spPr>
          <a:xfrm>
            <a:off x="609600" y="1078329"/>
            <a:ext cx="7620000" cy="1447800"/>
          </a:xfrm>
        </p:spPr>
        <p:txBody>
          <a:bodyPr>
            <a:normAutofit fontScale="92500" lnSpcReduction="20000"/>
          </a:bodyPr>
          <a:lstStyle/>
          <a:p>
            <a:r>
              <a:rPr lang="en-US" dirty="0" smtClean="0"/>
              <a:t>Analysis addresses</a:t>
            </a:r>
          </a:p>
          <a:p>
            <a:pPr lvl="1"/>
            <a:r>
              <a:rPr lang="en-US" dirty="0" smtClean="0"/>
              <a:t>Dedicated Capital Revenues (transportation, parks, sewer, stormwater)</a:t>
            </a:r>
          </a:p>
          <a:p>
            <a:pPr lvl="1"/>
            <a:r>
              <a:rPr lang="en-US" dirty="0" smtClean="0"/>
              <a:t>General Capital Revenues – Real Estate Excise Tax (several categories, including law enforcement)</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992282"/>
            <a:ext cx="4725035" cy="2993465"/>
          </a:xfrm>
          <a:prstGeom prst="rect">
            <a:avLst/>
          </a:prstGeom>
          <a:noFill/>
        </p:spPr>
      </p:pic>
      <p:sp>
        <p:nvSpPr>
          <p:cNvPr id="5" name="Rectangle 4"/>
          <p:cNvSpPr/>
          <p:nvPr/>
        </p:nvSpPr>
        <p:spPr>
          <a:xfrm>
            <a:off x="1066800" y="2662093"/>
            <a:ext cx="5791200" cy="307777"/>
          </a:xfrm>
          <a:prstGeom prst="rect">
            <a:avLst/>
          </a:prstGeom>
        </p:spPr>
        <p:txBody>
          <a:bodyPr wrap="square">
            <a:spAutoFit/>
          </a:bodyPr>
          <a:lstStyle/>
          <a:p>
            <a:r>
              <a:rPr lang="en-US" sz="1400" dirty="0">
                <a:latin typeface="Palatino Linotype" panose="02040502050505030304" pitchFamily="18" charset="0"/>
                <a:ea typeface="Calibri" panose="020F0502020204030204" pitchFamily="34" charset="0"/>
                <a:cs typeface="Times New Roman" panose="02020603050405020304" pitchFamily="18" charset="0"/>
              </a:rPr>
              <a:t>Kitsap County Real Estate Excise Tax Revenues (2007 – 2036 in YOE$)</a:t>
            </a:r>
            <a:endParaRPr lang="en-US" sz="1400" dirty="0"/>
          </a:p>
        </p:txBody>
      </p:sp>
      <p:sp>
        <p:nvSpPr>
          <p:cNvPr id="6" name="Rectangle 5"/>
          <p:cNvSpPr/>
          <p:nvPr/>
        </p:nvSpPr>
        <p:spPr>
          <a:xfrm>
            <a:off x="5943600" y="3760449"/>
            <a:ext cx="2362200" cy="1457130"/>
          </a:xfrm>
          <a:prstGeom prst="rect">
            <a:avLst/>
          </a:prstGeom>
        </p:spPr>
        <p:txBody>
          <a:bodyPr wrap="square">
            <a:spAutoFit/>
          </a:bodyPr>
          <a:lstStyle/>
          <a:p>
            <a:pPr>
              <a:lnSpc>
                <a:spcPts val="1400"/>
              </a:lnSpc>
              <a:spcBef>
                <a:spcPts val="300"/>
              </a:spcBef>
              <a:spcAft>
                <a:spcPts val="600"/>
              </a:spcAft>
            </a:pPr>
            <a:r>
              <a:rPr lang="en-US" sz="1100" i="1" dirty="0" smtClean="0">
                <a:latin typeface="Palatino Linotype" panose="02040502050505030304" pitchFamily="18" charset="0"/>
                <a:ea typeface="Calibri" panose="020F0502020204030204" pitchFamily="34" charset="0"/>
                <a:cs typeface="Times New Roman" panose="02020603050405020304" pitchFamily="18" charset="0"/>
              </a:rPr>
              <a:t>For conservative assumption, includes possible Silverdale incorporation 10 years out.</a:t>
            </a:r>
          </a:p>
          <a:p>
            <a:pPr>
              <a:lnSpc>
                <a:spcPts val="1400"/>
              </a:lnSpc>
              <a:spcBef>
                <a:spcPts val="300"/>
              </a:spcBef>
              <a:spcAft>
                <a:spcPts val="600"/>
              </a:spcAft>
            </a:pPr>
            <a:r>
              <a:rPr lang="en-US" sz="1100" i="1" dirty="0" smtClean="0">
                <a:latin typeface="Palatino Linotype" panose="02040502050505030304" pitchFamily="18" charset="0"/>
                <a:ea typeface="Calibri" panose="020F0502020204030204" pitchFamily="34" charset="0"/>
                <a:cs typeface="Times New Roman" panose="02020603050405020304" pitchFamily="18" charset="0"/>
              </a:rPr>
              <a:t>The </a:t>
            </a:r>
            <a:r>
              <a:rPr lang="en-US" sz="1100" i="1" dirty="0">
                <a:latin typeface="Palatino Linotype" panose="02040502050505030304" pitchFamily="18" charset="0"/>
                <a:ea typeface="Calibri" panose="020F0502020204030204" pitchFamily="34" charset="0"/>
                <a:cs typeface="Times New Roman" panose="02020603050405020304" pitchFamily="18" charset="0"/>
              </a:rPr>
              <a:t>dotted line represents estimated future revenues if Silverdale did not incorporate and the current boundaries stayed the same.</a:t>
            </a:r>
            <a:endParaRPr lang="en-US" sz="1100" i="1" dirty="0">
              <a:effectLst/>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152400" y="6064352"/>
            <a:ext cx="2057400" cy="652059"/>
          </a:xfrm>
          <a:prstGeom prst="rect">
            <a:avLst/>
          </a:prstGeom>
        </p:spPr>
      </p:pic>
    </p:spTree>
    <p:extLst>
      <p:ext uri="{BB962C8B-B14F-4D97-AF65-F5344CB8AC3E}">
        <p14:creationId xmlns:p14="http://schemas.microsoft.com/office/powerpoint/2010/main" val="9701938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CFP: Capital Facilities Needs </a:t>
            </a:r>
            <a:endParaRPr lang="en-US" dirty="0"/>
          </a:p>
        </p:txBody>
      </p:sp>
      <p:sp>
        <p:nvSpPr>
          <p:cNvPr id="3" name="Content Placeholder 2"/>
          <p:cNvSpPr>
            <a:spLocks noGrp="1"/>
          </p:cNvSpPr>
          <p:nvPr>
            <p:ph idx="1"/>
          </p:nvPr>
        </p:nvSpPr>
        <p:spPr/>
        <p:txBody>
          <a:bodyPr/>
          <a:lstStyle/>
          <a:p>
            <a:r>
              <a:rPr lang="en-US" dirty="0" smtClean="0"/>
              <a:t>Pending needs assessment</a:t>
            </a:r>
          </a:p>
          <a:p>
            <a:pPr lvl="1"/>
            <a:r>
              <a:rPr lang="en-US" dirty="0" smtClean="0"/>
              <a:t>Possible need </a:t>
            </a:r>
            <a:r>
              <a:rPr lang="en-US" dirty="0"/>
              <a:t>for additional storage space for property, vehicles, equipment, and training space (fire arms training</a:t>
            </a:r>
            <a:r>
              <a:rPr lang="en-US" dirty="0" smtClean="0"/>
              <a:t>).</a:t>
            </a:r>
          </a:p>
          <a:p>
            <a:pPr lvl="1"/>
            <a:r>
              <a:rPr lang="en-US" dirty="0" smtClean="0"/>
              <a:t>Possible need </a:t>
            </a:r>
            <a:r>
              <a:rPr lang="en-US" dirty="0"/>
              <a:t>for office space in Silverdale and potentially in south Kitsap County. </a:t>
            </a:r>
            <a:endParaRPr lang="en-US" dirty="0" smtClean="0"/>
          </a:p>
          <a:p>
            <a:r>
              <a:rPr lang="en-US" dirty="0" smtClean="0"/>
              <a:t>The </a:t>
            </a:r>
            <a:r>
              <a:rPr lang="en-US" dirty="0"/>
              <a:t>Needs Assessment will determine the future capital facilities projects for Sheriff facilities including offices, supporting facilities, and the jail. </a:t>
            </a:r>
          </a:p>
          <a:p>
            <a:endParaRPr lang="en-US" dirty="0"/>
          </a:p>
        </p:txBody>
      </p:sp>
      <p:pic>
        <p:nvPicPr>
          <p:cNvPr id="4" name="Picture 3"/>
          <p:cNvPicPr>
            <a:picLocks noChangeAspect="1"/>
          </p:cNvPicPr>
          <p:nvPr/>
        </p:nvPicPr>
        <p:blipFill>
          <a:blip r:embed="rId2"/>
          <a:stretch>
            <a:fillRect/>
          </a:stretch>
        </p:blipFill>
        <p:spPr>
          <a:xfrm>
            <a:off x="152400" y="6064352"/>
            <a:ext cx="2057400" cy="652059"/>
          </a:xfrm>
          <a:prstGeom prst="rect">
            <a:avLst/>
          </a:prstGeom>
        </p:spPr>
      </p:pic>
    </p:spTree>
    <p:extLst>
      <p:ext uri="{BB962C8B-B14F-4D97-AF65-F5344CB8AC3E}">
        <p14:creationId xmlns:p14="http://schemas.microsoft.com/office/powerpoint/2010/main" val="18982866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096962"/>
          </a:xfrm>
        </p:spPr>
        <p:txBody>
          <a:bodyPr/>
          <a:lstStyle/>
          <a:p>
            <a:r>
              <a:rPr lang="en-US" dirty="0" smtClean="0"/>
              <a:t>CFP: County LOS Policy Choices</a:t>
            </a:r>
            <a:endParaRPr lang="en-US" dirty="0"/>
          </a:p>
        </p:txBody>
      </p:sp>
      <p:sp>
        <p:nvSpPr>
          <p:cNvPr id="3" name="Content Placeholder 2"/>
          <p:cNvSpPr>
            <a:spLocks noGrp="1"/>
          </p:cNvSpPr>
          <p:nvPr>
            <p:ph idx="1"/>
          </p:nvPr>
        </p:nvSpPr>
        <p:spPr>
          <a:xfrm>
            <a:off x="457200" y="1371600"/>
            <a:ext cx="7620000" cy="4800600"/>
          </a:xfrm>
        </p:spPr>
        <p:txBody>
          <a:bodyPr>
            <a:normAutofit/>
          </a:bodyPr>
          <a:lstStyle/>
          <a:p>
            <a:r>
              <a:rPr lang="en-US" sz="2000" dirty="0" smtClean="0"/>
              <a:t>Analysis illustrates if 2012 LOS can be met with future growth – see Summary in Exhibit 2-3</a:t>
            </a:r>
          </a:p>
          <a:p>
            <a:r>
              <a:rPr lang="en-US" sz="2000" dirty="0" smtClean="0"/>
              <a:t>Possibly lower LOS standards or add projects to address future growth</a:t>
            </a:r>
          </a:p>
          <a:p>
            <a:r>
              <a:rPr lang="en-US" sz="2000" dirty="0" smtClean="0"/>
              <a:t>Facilities where LOS could be altered:</a:t>
            </a:r>
          </a:p>
          <a:p>
            <a:pPr lvl="1"/>
            <a:r>
              <a:rPr lang="en-US" sz="1800" dirty="0" smtClean="0"/>
              <a:t>Administration Buildings</a:t>
            </a:r>
          </a:p>
          <a:p>
            <a:pPr lvl="1"/>
            <a:r>
              <a:rPr lang="en-US" sz="1800" dirty="0" smtClean="0"/>
              <a:t>Community Centers</a:t>
            </a:r>
          </a:p>
          <a:p>
            <a:pPr lvl="1"/>
            <a:r>
              <a:rPr lang="en-US" sz="1800" dirty="0" smtClean="0"/>
              <a:t>Sheriff Offices</a:t>
            </a:r>
          </a:p>
          <a:p>
            <a:pPr lvl="1"/>
            <a:r>
              <a:rPr lang="en-US" sz="1800" dirty="0" smtClean="0"/>
              <a:t>County Jail – alter LOS to preferred standard of incarceration rate</a:t>
            </a:r>
          </a:p>
          <a:p>
            <a:pPr lvl="1"/>
            <a:r>
              <a:rPr lang="en-US" sz="1800" dirty="0" smtClean="0"/>
              <a:t>Work Release – no facility, remove standard</a:t>
            </a:r>
          </a:p>
          <a:p>
            <a:pPr lvl="1"/>
            <a:r>
              <a:rPr lang="en-US" sz="1800" dirty="0" smtClean="0"/>
              <a:t>Regional Parks – base LOS</a:t>
            </a:r>
          </a:p>
          <a:p>
            <a:pPr lvl="1"/>
            <a:r>
              <a:rPr lang="en-US" sz="1800" dirty="0" smtClean="0"/>
              <a:t>Community Parks – base LOS</a:t>
            </a:r>
            <a:endParaRPr lang="en-US" sz="1800" dirty="0"/>
          </a:p>
        </p:txBody>
      </p:sp>
      <p:pic>
        <p:nvPicPr>
          <p:cNvPr id="4" name="Picture 3"/>
          <p:cNvPicPr>
            <a:picLocks noChangeAspect="1"/>
          </p:cNvPicPr>
          <p:nvPr/>
        </p:nvPicPr>
        <p:blipFill>
          <a:blip r:embed="rId2"/>
          <a:stretch>
            <a:fillRect/>
          </a:stretch>
        </p:blipFill>
        <p:spPr>
          <a:xfrm>
            <a:off x="152400" y="6064352"/>
            <a:ext cx="2057400" cy="652059"/>
          </a:xfrm>
          <a:prstGeom prst="rect">
            <a:avLst/>
          </a:prstGeom>
        </p:spPr>
      </p:pic>
    </p:spTree>
    <p:extLst>
      <p:ext uri="{BB962C8B-B14F-4D97-AF65-F5344CB8AC3E}">
        <p14:creationId xmlns:p14="http://schemas.microsoft.com/office/powerpoint/2010/main" val="14548278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CFP: Other Providers</a:t>
            </a:r>
            <a:endParaRPr lang="en-US" dirty="0"/>
          </a:p>
        </p:txBody>
      </p:sp>
      <p:sp>
        <p:nvSpPr>
          <p:cNvPr id="3" name="Content Placeholder 2"/>
          <p:cNvSpPr>
            <a:spLocks noGrp="1"/>
          </p:cNvSpPr>
          <p:nvPr>
            <p:ph idx="1"/>
          </p:nvPr>
        </p:nvSpPr>
        <p:spPr/>
        <p:txBody>
          <a:bodyPr/>
          <a:lstStyle/>
          <a:p>
            <a:r>
              <a:rPr lang="en-US" dirty="0" smtClean="0"/>
              <a:t>Non-County Service Providers Addressed</a:t>
            </a:r>
          </a:p>
          <a:p>
            <a:pPr lvl="1"/>
            <a:r>
              <a:rPr lang="en-US" dirty="0" smtClean="0"/>
              <a:t>Fire Protection</a:t>
            </a:r>
          </a:p>
          <a:p>
            <a:pPr lvl="1"/>
            <a:r>
              <a:rPr lang="en-US" dirty="0" smtClean="0"/>
              <a:t>Schools</a:t>
            </a:r>
          </a:p>
          <a:p>
            <a:pPr lvl="1"/>
            <a:r>
              <a:rPr lang="en-US" dirty="0" smtClean="0"/>
              <a:t>Wastewater</a:t>
            </a:r>
          </a:p>
          <a:p>
            <a:pPr lvl="1"/>
            <a:r>
              <a:rPr lang="en-US" dirty="0" smtClean="0"/>
              <a:t>Water</a:t>
            </a:r>
          </a:p>
          <a:p>
            <a:r>
              <a:rPr lang="en-US" dirty="0" smtClean="0"/>
              <a:t>Ensure that </a:t>
            </a:r>
            <a:r>
              <a:rPr lang="en-US" dirty="0"/>
              <a:t>other municipalities serving UGAs and rural areas have adequate services and facilities, particularly those necessary to serve </a:t>
            </a:r>
            <a:r>
              <a:rPr lang="en-US" dirty="0" smtClean="0"/>
              <a:t>growth </a:t>
            </a:r>
          </a:p>
          <a:p>
            <a:r>
              <a:rPr lang="en-US" dirty="0" smtClean="0"/>
              <a:t>Coordination via meetings and correspondence including providing alternative growth estimates</a:t>
            </a:r>
          </a:p>
        </p:txBody>
      </p:sp>
      <p:pic>
        <p:nvPicPr>
          <p:cNvPr id="4" name="Picture 3"/>
          <p:cNvPicPr>
            <a:picLocks noChangeAspect="1"/>
          </p:cNvPicPr>
          <p:nvPr/>
        </p:nvPicPr>
        <p:blipFill>
          <a:blip r:embed="rId2"/>
          <a:stretch>
            <a:fillRect/>
          </a:stretch>
        </p:blipFill>
        <p:spPr>
          <a:xfrm>
            <a:off x="152400" y="6064352"/>
            <a:ext cx="2057400" cy="652059"/>
          </a:xfrm>
          <a:prstGeom prst="rect">
            <a:avLst/>
          </a:prstGeom>
        </p:spPr>
      </p:pic>
    </p:spTree>
    <p:extLst>
      <p:ext uri="{BB962C8B-B14F-4D97-AF65-F5344CB8AC3E}">
        <p14:creationId xmlns:p14="http://schemas.microsoft.com/office/powerpoint/2010/main" val="22835443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CFP: Other Provider LOS Highlight</a:t>
            </a:r>
            <a:endParaRPr lang="en-US" dirty="0"/>
          </a:p>
        </p:txBody>
      </p:sp>
      <p:sp>
        <p:nvSpPr>
          <p:cNvPr id="3" name="Content Placeholder 2"/>
          <p:cNvSpPr>
            <a:spLocks noGrp="1"/>
          </p:cNvSpPr>
          <p:nvPr>
            <p:ph idx="1"/>
          </p:nvPr>
        </p:nvSpPr>
        <p:spPr>
          <a:xfrm>
            <a:off x="457200" y="1600200"/>
            <a:ext cx="3657600" cy="4800600"/>
          </a:xfrm>
        </p:spPr>
        <p:txBody>
          <a:bodyPr/>
          <a:lstStyle/>
          <a:p>
            <a:r>
              <a:rPr lang="en-US" dirty="0" smtClean="0"/>
              <a:t>2012 </a:t>
            </a:r>
            <a:r>
              <a:rPr lang="en-US" dirty="0"/>
              <a:t>CFP proposed alternative Fire Protection LOS </a:t>
            </a:r>
            <a:endParaRPr lang="en-US" dirty="0" smtClean="0"/>
          </a:p>
          <a:p>
            <a:r>
              <a:rPr lang="en-US" dirty="0" smtClean="0"/>
              <a:t>New standard – reference </a:t>
            </a:r>
            <a:r>
              <a:rPr lang="en-US" dirty="0"/>
              <a:t>Washington Surveying and Ratings Bureau (WSRB) Ratings: </a:t>
            </a:r>
          </a:p>
          <a:p>
            <a:pPr lvl="1"/>
            <a:r>
              <a:rPr lang="en-US" dirty="0" smtClean="0"/>
              <a:t>Urban </a:t>
            </a:r>
            <a:r>
              <a:rPr lang="en-US" dirty="0"/>
              <a:t>areas must have a minimum WSRB rating of 4. </a:t>
            </a:r>
            <a:endParaRPr lang="en-US" dirty="0" smtClean="0"/>
          </a:p>
          <a:p>
            <a:pPr lvl="1"/>
            <a:r>
              <a:rPr lang="en-US" dirty="0" smtClean="0"/>
              <a:t>Rural areas must </a:t>
            </a:r>
            <a:r>
              <a:rPr lang="en-US" dirty="0"/>
              <a:t>have a minimum WSRB Rating of 5.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9918" y="1234111"/>
            <a:ext cx="3343835" cy="5166689"/>
          </a:xfrm>
          <a:prstGeom prst="rect">
            <a:avLst/>
          </a:prstGeom>
          <a:noFill/>
          <a:ln>
            <a:solidFill>
              <a:schemeClr val="tx1"/>
            </a:solidFill>
          </a:ln>
        </p:spPr>
      </p:pic>
      <p:pic>
        <p:nvPicPr>
          <p:cNvPr id="5" name="Picture 4"/>
          <p:cNvPicPr>
            <a:picLocks noChangeAspect="1"/>
          </p:cNvPicPr>
          <p:nvPr/>
        </p:nvPicPr>
        <p:blipFill>
          <a:blip r:embed="rId3"/>
          <a:stretch>
            <a:fillRect/>
          </a:stretch>
        </p:blipFill>
        <p:spPr>
          <a:xfrm>
            <a:off x="152400" y="6064352"/>
            <a:ext cx="2057400" cy="652059"/>
          </a:xfrm>
          <a:prstGeom prst="rect">
            <a:avLst/>
          </a:prstGeom>
        </p:spPr>
      </p:pic>
    </p:spTree>
    <p:extLst>
      <p:ext uri="{BB962C8B-B14F-4D97-AF65-F5344CB8AC3E}">
        <p14:creationId xmlns:p14="http://schemas.microsoft.com/office/powerpoint/2010/main" val="31767740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CFP: Sewer Facilities</a:t>
            </a:r>
            <a:endParaRPr lang="en-US" dirty="0"/>
          </a:p>
        </p:txBody>
      </p:sp>
      <p:sp>
        <p:nvSpPr>
          <p:cNvPr id="3" name="Content Placeholder 2"/>
          <p:cNvSpPr>
            <a:spLocks noGrp="1"/>
          </p:cNvSpPr>
          <p:nvPr>
            <p:ph idx="1"/>
          </p:nvPr>
        </p:nvSpPr>
        <p:spPr>
          <a:xfrm>
            <a:off x="457200" y="1600200"/>
            <a:ext cx="7620000" cy="1828800"/>
          </a:xfrm>
        </p:spPr>
        <p:txBody>
          <a:bodyPr/>
          <a:lstStyle/>
          <a:p>
            <a:r>
              <a:rPr lang="en-US" dirty="0" smtClean="0"/>
              <a:t>Plans in Section 4.9 and appendices</a:t>
            </a:r>
          </a:p>
          <a:p>
            <a:r>
              <a:rPr lang="en-US" dirty="0" smtClean="0"/>
              <a:t>Sewer pipes/pump stations to serve existing and future areas</a:t>
            </a:r>
          </a:p>
          <a:p>
            <a:r>
              <a:rPr lang="en-US" dirty="0" smtClean="0"/>
              <a:t>Adjustments to UGAs in Alternative 2 would reduce costs, and in Alternative 3 increase costs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274632666"/>
              </p:ext>
            </p:extLst>
          </p:nvPr>
        </p:nvGraphicFramePr>
        <p:xfrm>
          <a:off x="457200" y="3543300"/>
          <a:ext cx="7620000" cy="1097280"/>
        </p:xfrm>
        <a:graphic>
          <a:graphicData uri="http://schemas.openxmlformats.org/drawingml/2006/table">
            <a:tbl>
              <a:tblPr firstRow="1" bandRow="1">
                <a:tableStyleId>{5C22544A-7EE6-4342-B048-85BDC9FD1C3A}</a:tableStyleId>
              </a:tblPr>
              <a:tblGrid>
                <a:gridCol w="1905000"/>
                <a:gridCol w="1905000"/>
                <a:gridCol w="1905000"/>
                <a:gridCol w="1905000"/>
              </a:tblGrid>
              <a:tr h="38735">
                <a:tc>
                  <a:txBody>
                    <a:bodyPr/>
                    <a:lstStyle/>
                    <a:p>
                      <a:pPr marL="0" marR="0" algn="ctr">
                        <a:spcBef>
                          <a:spcPts val="400"/>
                        </a:spcBef>
                        <a:spcAft>
                          <a:spcPts val="200"/>
                        </a:spcAft>
                      </a:pPr>
                      <a:r>
                        <a:rPr lang="en-US" sz="2400" dirty="0">
                          <a:effectLst/>
                        </a:rPr>
                        <a:t>UGA</a:t>
                      </a:r>
                      <a:endParaRPr lang="en-US" sz="24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400"/>
                        </a:spcBef>
                        <a:spcAft>
                          <a:spcPts val="200"/>
                        </a:spcAft>
                      </a:pPr>
                      <a:r>
                        <a:rPr lang="en-US" sz="2400" dirty="0">
                          <a:effectLst/>
                        </a:rPr>
                        <a:t>No Action</a:t>
                      </a:r>
                      <a:endParaRPr lang="en-US" sz="24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400"/>
                        </a:spcBef>
                        <a:spcAft>
                          <a:spcPts val="200"/>
                        </a:spcAft>
                      </a:pPr>
                      <a:r>
                        <a:rPr lang="en-US" sz="2400" dirty="0">
                          <a:effectLst/>
                        </a:rPr>
                        <a:t>Alternative 2</a:t>
                      </a:r>
                      <a:endParaRPr lang="en-US" sz="24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400"/>
                        </a:spcBef>
                        <a:spcAft>
                          <a:spcPts val="200"/>
                        </a:spcAft>
                      </a:pPr>
                      <a:r>
                        <a:rPr lang="en-US" sz="2400" dirty="0">
                          <a:effectLst/>
                        </a:rPr>
                        <a:t>Alternative 3</a:t>
                      </a:r>
                      <a:endParaRPr lang="en-US" sz="24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95250">
                <a:tc>
                  <a:txBody>
                    <a:bodyPr/>
                    <a:lstStyle/>
                    <a:p>
                      <a:pPr marL="0" marR="0" algn="l">
                        <a:spcBef>
                          <a:spcPts val="200"/>
                        </a:spcBef>
                        <a:spcAft>
                          <a:spcPts val="200"/>
                        </a:spcAft>
                      </a:pPr>
                      <a:r>
                        <a:rPr lang="en-US" sz="2400" dirty="0">
                          <a:effectLst/>
                        </a:rPr>
                        <a:t>Kitsap </a:t>
                      </a:r>
                      <a:r>
                        <a:rPr lang="en-US" sz="2400" dirty="0" smtClean="0">
                          <a:effectLst/>
                        </a:rPr>
                        <a:t>County Served Areas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2400" dirty="0">
                          <a:effectLst/>
                        </a:rPr>
                        <a:t>$</a:t>
                      </a:r>
                      <a:r>
                        <a:rPr lang="en-US" sz="2400" dirty="0" smtClean="0">
                          <a:effectLst/>
                        </a:rPr>
                        <a:t>353.8 M</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2400" dirty="0">
                          <a:effectLst/>
                        </a:rPr>
                        <a:t>$</a:t>
                      </a:r>
                      <a:r>
                        <a:rPr lang="en-US" sz="2400" dirty="0" smtClean="0">
                          <a:effectLst/>
                        </a:rPr>
                        <a:t>348.4</a:t>
                      </a:r>
                      <a:r>
                        <a:rPr lang="en-US" sz="2400" baseline="0" dirty="0" smtClean="0">
                          <a:effectLst/>
                        </a:rPr>
                        <a:t> </a:t>
                      </a:r>
                      <a:r>
                        <a:rPr lang="en-US" sz="2400" dirty="0" smtClean="0">
                          <a:effectLst/>
                        </a:rPr>
                        <a:t>M</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2400" dirty="0">
                          <a:effectLst/>
                        </a:rPr>
                        <a:t>$</a:t>
                      </a:r>
                      <a:r>
                        <a:rPr lang="en-US" sz="2400" dirty="0" smtClean="0">
                          <a:effectLst/>
                        </a:rPr>
                        <a:t>369.4</a:t>
                      </a:r>
                      <a:r>
                        <a:rPr lang="en-US" sz="2400" baseline="0" dirty="0" smtClean="0">
                          <a:effectLst/>
                        </a:rPr>
                        <a:t> M</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5" name="Picture 4"/>
          <p:cNvPicPr>
            <a:picLocks noChangeAspect="1"/>
          </p:cNvPicPr>
          <p:nvPr/>
        </p:nvPicPr>
        <p:blipFill>
          <a:blip r:embed="rId2"/>
          <a:stretch>
            <a:fillRect/>
          </a:stretch>
        </p:blipFill>
        <p:spPr>
          <a:xfrm>
            <a:off x="152400" y="6064352"/>
            <a:ext cx="2057400" cy="652059"/>
          </a:xfrm>
          <a:prstGeom prst="rect">
            <a:avLst/>
          </a:prstGeom>
        </p:spPr>
      </p:pic>
    </p:spTree>
    <p:extLst>
      <p:ext uri="{BB962C8B-B14F-4D97-AF65-F5344CB8AC3E}">
        <p14:creationId xmlns:p14="http://schemas.microsoft.com/office/powerpoint/2010/main" val="6100941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Document</a:t>
            </a:r>
            <a:endParaRPr lang="en-US" dirty="0"/>
          </a:p>
        </p:txBody>
      </p:sp>
      <p:sp>
        <p:nvSpPr>
          <p:cNvPr id="3" name="Content Placeholder 2"/>
          <p:cNvSpPr>
            <a:spLocks noGrp="1"/>
          </p:cNvSpPr>
          <p:nvPr>
            <p:ph idx="1"/>
          </p:nvPr>
        </p:nvSpPr>
        <p:spPr/>
        <p:txBody>
          <a:bodyPr/>
          <a:lstStyle/>
          <a:p>
            <a:r>
              <a:rPr lang="en-US" dirty="0" smtClean="0"/>
              <a:t>Periodic Update - Review and Revise</a:t>
            </a:r>
          </a:p>
          <a:p>
            <a:pPr lvl="1"/>
            <a:r>
              <a:rPr lang="en-US" dirty="0" smtClean="0"/>
              <a:t>Board Guiding Principles</a:t>
            </a:r>
          </a:p>
          <a:p>
            <a:pPr lvl="1"/>
            <a:r>
              <a:rPr lang="en-US" dirty="0" smtClean="0"/>
              <a:t>Internal Review Team – collaboration and outreach</a:t>
            </a:r>
          </a:p>
          <a:p>
            <a:pPr lvl="1"/>
            <a:r>
              <a:rPr lang="en-US" dirty="0" smtClean="0"/>
              <a:t>178 goals/558 policies (= 736 total – down from approximately 1300)</a:t>
            </a:r>
          </a:p>
          <a:p>
            <a:pPr lvl="1"/>
            <a:r>
              <a:rPr lang="en-US" dirty="0" smtClean="0"/>
              <a:t>7 key elements (formerly 11 – combined)</a:t>
            </a:r>
          </a:p>
          <a:p>
            <a:r>
              <a:rPr lang="en-US" dirty="0" smtClean="0"/>
              <a:t>Plan Layout</a:t>
            </a:r>
          </a:p>
          <a:p>
            <a:pPr lvl="1"/>
            <a:r>
              <a:rPr lang="en-US" dirty="0" smtClean="0"/>
              <a:t>Readability and engagement</a:t>
            </a:r>
          </a:p>
          <a:p>
            <a:pPr lvl="1"/>
            <a:r>
              <a:rPr lang="en-US" dirty="0" smtClean="0"/>
              <a:t>Web presence, access and visuals </a:t>
            </a:r>
            <a:r>
              <a:rPr lang="en-US" dirty="0" smtClean="0">
                <a:hlinkClick r:id="rId2"/>
              </a:rPr>
              <a:t>http://compplan.kitsapgov.com</a:t>
            </a:r>
            <a:endParaRPr lang="en-US" dirty="0" smtClean="0"/>
          </a:p>
          <a:p>
            <a:pPr lvl="2"/>
            <a:endParaRPr lang="en-US" dirty="0" smtClean="0"/>
          </a:p>
          <a:p>
            <a:pPr lvl="2"/>
            <a:endParaRPr lang="en-US" dirty="0" smtClean="0"/>
          </a:p>
          <a:p>
            <a:pPr lvl="2"/>
            <a:endParaRPr lang="en-US" dirty="0"/>
          </a:p>
        </p:txBody>
      </p:sp>
      <p:pic>
        <p:nvPicPr>
          <p:cNvPr id="4" name="Picture 3"/>
          <p:cNvPicPr>
            <a:picLocks noChangeAspect="1"/>
          </p:cNvPicPr>
          <p:nvPr/>
        </p:nvPicPr>
        <p:blipFill>
          <a:blip r:embed="rId3" cstate="print"/>
          <a:stretch>
            <a:fillRect/>
          </a:stretch>
        </p:blipFill>
        <p:spPr>
          <a:xfrm>
            <a:off x="152400" y="6064352"/>
            <a:ext cx="2057400" cy="652059"/>
          </a:xfrm>
          <a:prstGeom prst="rect">
            <a:avLst/>
          </a:prstGeom>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5943600" y="365919"/>
            <a:ext cx="1143000" cy="1143000"/>
          </a:xfrm>
          <a:prstGeom prst="rect">
            <a:avLst/>
          </a:prstGeom>
        </p:spPr>
      </p:pic>
    </p:spTree>
    <p:extLst>
      <p:ext uri="{BB962C8B-B14F-4D97-AF65-F5344CB8AC3E}">
        <p14:creationId xmlns:p14="http://schemas.microsoft.com/office/powerpoint/2010/main" val="33375637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and Schedule</a:t>
            </a:r>
            <a:endParaRPr lang="en-US" dirty="0"/>
          </a:p>
        </p:txBody>
      </p:sp>
      <p:sp>
        <p:nvSpPr>
          <p:cNvPr id="3" name="Content Placeholder 2"/>
          <p:cNvSpPr>
            <a:spLocks noGrp="1"/>
          </p:cNvSpPr>
          <p:nvPr>
            <p:ph idx="1"/>
          </p:nvPr>
        </p:nvSpPr>
        <p:spPr/>
        <p:txBody>
          <a:bodyPr/>
          <a:lstStyle/>
          <a:p>
            <a:r>
              <a:rPr lang="en-US" dirty="0" smtClean="0"/>
              <a:t>December 7:  Public Comment Period Ends for First Draft</a:t>
            </a:r>
          </a:p>
          <a:p>
            <a:r>
              <a:rPr lang="en-US" dirty="0" smtClean="0"/>
              <a:t>December 9:  Work Study</a:t>
            </a:r>
          </a:p>
          <a:p>
            <a:pPr lvl="1"/>
            <a:r>
              <a:rPr lang="en-US" dirty="0" smtClean="0"/>
              <a:t>Comment Check-in</a:t>
            </a:r>
          </a:p>
          <a:p>
            <a:pPr lvl="1"/>
            <a:r>
              <a:rPr lang="en-US" dirty="0" smtClean="0"/>
              <a:t>Begin Discussion of </a:t>
            </a:r>
            <a:r>
              <a:rPr lang="en-US" dirty="0"/>
              <a:t>P</a:t>
            </a:r>
            <a:r>
              <a:rPr lang="en-US" dirty="0" smtClean="0"/>
              <a:t>referred </a:t>
            </a:r>
            <a:r>
              <a:rPr lang="en-US" dirty="0"/>
              <a:t>A</a:t>
            </a:r>
            <a:r>
              <a:rPr lang="en-US" dirty="0" smtClean="0"/>
              <a:t>lternative</a:t>
            </a:r>
          </a:p>
          <a:p>
            <a:r>
              <a:rPr lang="en-US" dirty="0" smtClean="0"/>
              <a:t>January 11:  Direction on Preferred Alternative (Public Hearing)</a:t>
            </a:r>
          </a:p>
          <a:p>
            <a:r>
              <a:rPr lang="en-US" dirty="0" smtClean="0"/>
              <a:t>January – March:  Revise Documents to Match Preferred, Focused Outreach</a:t>
            </a:r>
          </a:p>
          <a:p>
            <a:r>
              <a:rPr lang="en-US" dirty="0" smtClean="0"/>
              <a:t>March – June: Planning Commission Review, Board Legislative Process</a:t>
            </a:r>
          </a:p>
          <a:p>
            <a:endParaRPr lang="en-US" dirty="0" smtClean="0"/>
          </a:p>
          <a:p>
            <a:pPr lvl="1">
              <a:buNone/>
            </a:pPr>
            <a:endParaRPr lang="en-US" dirty="0" smtClean="0"/>
          </a:p>
        </p:txBody>
      </p:sp>
      <p:pic>
        <p:nvPicPr>
          <p:cNvPr id="4" name="Picture 3"/>
          <p:cNvPicPr>
            <a:picLocks noChangeAspect="1"/>
          </p:cNvPicPr>
          <p:nvPr/>
        </p:nvPicPr>
        <p:blipFill>
          <a:blip r:embed="rId2"/>
          <a:stretch>
            <a:fillRect/>
          </a:stretch>
        </p:blipFill>
        <p:spPr>
          <a:xfrm>
            <a:off x="152400" y="5999399"/>
            <a:ext cx="2362200" cy="748660"/>
          </a:xfrm>
          <a:prstGeom prst="rect">
            <a:avLst/>
          </a:prstGeom>
        </p:spPr>
      </p:pic>
    </p:spTree>
    <p:extLst>
      <p:ext uri="{BB962C8B-B14F-4D97-AF65-F5344CB8AC3E}">
        <p14:creationId xmlns:p14="http://schemas.microsoft.com/office/powerpoint/2010/main" val="28261229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05000"/>
            <a:ext cx="7772400" cy="594626"/>
          </a:xfrm>
        </p:spPr>
        <p:txBody>
          <a:bodyPr/>
          <a:lstStyle/>
          <a:p>
            <a:r>
              <a:rPr lang="en-US" sz="3600" dirty="0" smtClean="0"/>
              <a:t>QUESTIONS OR COMMENTS?</a:t>
            </a:r>
            <a:endParaRPr lang="en-US" sz="3600" dirty="0"/>
          </a:p>
        </p:txBody>
      </p:sp>
      <p:sp>
        <p:nvSpPr>
          <p:cNvPr id="6" name="Text Placeholder 5"/>
          <p:cNvSpPr>
            <a:spLocks noGrp="1"/>
          </p:cNvSpPr>
          <p:nvPr>
            <p:ph type="body" sz="half" idx="2"/>
          </p:nvPr>
        </p:nvSpPr>
        <p:spPr>
          <a:xfrm>
            <a:off x="358588" y="2971800"/>
            <a:ext cx="7772400" cy="838200"/>
          </a:xfrm>
        </p:spPr>
        <p:txBody>
          <a:bodyPr>
            <a:noAutofit/>
          </a:bodyPr>
          <a:lstStyle/>
          <a:p>
            <a:r>
              <a:rPr lang="en-US" sz="1800" b="1" dirty="0" smtClean="0"/>
              <a:t>David Greetham, Planning Supervisor</a:t>
            </a:r>
          </a:p>
          <a:p>
            <a:r>
              <a:rPr lang="en-US" sz="1800" b="1" dirty="0" smtClean="0"/>
              <a:t>Katrina Knutson, AICP, Senior Planner</a:t>
            </a:r>
          </a:p>
          <a:p>
            <a:r>
              <a:rPr lang="en-US" sz="1800" b="1" dirty="0" smtClean="0"/>
              <a:t>(360) 337-5777  </a:t>
            </a:r>
            <a:r>
              <a:rPr lang="en-US" sz="1800" b="1" dirty="0" smtClean="0">
                <a:hlinkClick r:id="rId3"/>
              </a:rPr>
              <a:t>compplan@co.kitsap.wa.us</a:t>
            </a:r>
            <a:endParaRPr lang="en-US" sz="1800" b="1" dirty="0" smtClean="0"/>
          </a:p>
          <a:p>
            <a:r>
              <a:rPr lang="en-US" sz="1800" b="1" dirty="0" smtClean="0">
                <a:hlinkClick r:id="rId4"/>
              </a:rPr>
              <a:t>http://compplan.kitsapgov.com</a:t>
            </a:r>
            <a:endParaRPr lang="en-US" sz="1800" b="1" dirty="0" smtClean="0"/>
          </a:p>
          <a:p>
            <a:endParaRPr lang="en-US" sz="1800" b="1"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919143047"/>
              </p:ext>
            </p:extLst>
          </p:nvPr>
        </p:nvGraphicFramePr>
        <p:xfrm>
          <a:off x="152400" y="5940146"/>
          <a:ext cx="2438400" cy="775971"/>
        </p:xfrm>
        <a:graphic>
          <a:graphicData uri="http://schemas.openxmlformats.org/presentationml/2006/ole">
            <mc:AlternateContent xmlns:mc="http://schemas.openxmlformats.org/markup-compatibility/2006">
              <mc:Choice xmlns:v="urn:schemas-microsoft-com:vml" Requires="v">
                <p:oleObj spid="_x0000_s10266" name="Acrobat Document" r:id="rId5" imgW="12058481" imgH="3838487" progId="AcroExch.Document.7">
                  <p:embed/>
                </p:oleObj>
              </mc:Choice>
              <mc:Fallback>
                <p:oleObj name="Acrobat Document" r:id="rId5" imgW="12058481" imgH="3838487" progId="AcroExch.Document.7">
                  <p:embed/>
                  <p:pic>
                    <p:nvPicPr>
                      <p:cNvPr id="0" name=""/>
                      <p:cNvPicPr/>
                      <p:nvPr/>
                    </p:nvPicPr>
                    <p:blipFill>
                      <a:blip r:embed="rId6"/>
                      <a:stretch>
                        <a:fillRect/>
                      </a:stretch>
                    </p:blipFill>
                    <p:spPr>
                      <a:xfrm>
                        <a:off x="152400" y="5940146"/>
                        <a:ext cx="2438400" cy="775971"/>
                      </a:xfrm>
                      <a:prstGeom prst="rect">
                        <a:avLst/>
                      </a:prstGeom>
                    </p:spPr>
                  </p:pic>
                </p:oleObj>
              </mc:Fallback>
            </mc:AlternateContent>
          </a:graphicData>
        </a:graphic>
      </p:graphicFrame>
    </p:spTree>
    <p:extLst>
      <p:ext uri="{BB962C8B-B14F-4D97-AF65-F5344CB8AC3E}">
        <p14:creationId xmlns:p14="http://schemas.microsoft.com/office/powerpoint/2010/main" val="1104333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Document-GPS	</a:t>
            </a:r>
            <a:endParaRPr lang="en-US" dirty="0"/>
          </a:p>
        </p:txBody>
      </p:sp>
      <p:sp>
        <p:nvSpPr>
          <p:cNvPr id="3" name="Content Placeholder 2"/>
          <p:cNvSpPr>
            <a:spLocks noGrp="1"/>
          </p:cNvSpPr>
          <p:nvPr>
            <p:ph idx="1"/>
          </p:nvPr>
        </p:nvSpPr>
        <p:spPr/>
        <p:txBody>
          <a:bodyPr/>
          <a:lstStyle/>
          <a:p>
            <a:r>
              <a:rPr lang="en-US" dirty="0" smtClean="0"/>
              <a:t>Kitsap County Mission </a:t>
            </a:r>
          </a:p>
          <a:p>
            <a:r>
              <a:rPr lang="en-US" dirty="0" smtClean="0"/>
              <a:t>Overall Plan Vision</a:t>
            </a:r>
          </a:p>
          <a:p>
            <a:r>
              <a:rPr lang="en-US" dirty="0" smtClean="0"/>
              <a:t>Executive Summary</a:t>
            </a:r>
          </a:p>
          <a:p>
            <a:r>
              <a:rPr lang="en-US" dirty="0" smtClean="0"/>
              <a:t>Guiding Directives</a:t>
            </a:r>
          </a:p>
          <a:p>
            <a:r>
              <a:rPr lang="en-US" b="1" dirty="0" smtClean="0"/>
              <a:t>GPS</a:t>
            </a:r>
          </a:p>
          <a:p>
            <a:pPr lvl="1"/>
            <a:r>
              <a:rPr lang="en-US" b="1" dirty="0" smtClean="0"/>
              <a:t>G</a:t>
            </a:r>
            <a:r>
              <a:rPr lang="en-US" dirty="0" smtClean="0"/>
              <a:t>oals</a:t>
            </a:r>
          </a:p>
          <a:p>
            <a:pPr lvl="1"/>
            <a:r>
              <a:rPr lang="en-US" b="1" dirty="0" smtClean="0"/>
              <a:t>P</a:t>
            </a:r>
            <a:r>
              <a:rPr lang="en-US" dirty="0" smtClean="0"/>
              <a:t>olicies </a:t>
            </a:r>
          </a:p>
          <a:p>
            <a:pPr lvl="1"/>
            <a:r>
              <a:rPr lang="en-US" b="1" dirty="0" smtClean="0"/>
              <a:t>S</a:t>
            </a:r>
            <a:r>
              <a:rPr lang="en-US" dirty="0" smtClean="0"/>
              <a:t>trategies</a:t>
            </a:r>
          </a:p>
          <a:p>
            <a:pPr lvl="2"/>
            <a:r>
              <a:rPr lang="en-US" dirty="0" smtClean="0"/>
              <a:t>Guide Plan implementation </a:t>
            </a:r>
          </a:p>
          <a:p>
            <a:pPr lvl="2"/>
            <a:r>
              <a:rPr lang="en-US" dirty="0" smtClean="0"/>
              <a:t>On-going development </a:t>
            </a:r>
            <a:endParaRPr lang="en-US" dirty="0"/>
          </a:p>
        </p:txBody>
      </p:sp>
      <p:pic>
        <p:nvPicPr>
          <p:cNvPr id="4" name="Picture 3"/>
          <p:cNvPicPr>
            <a:picLocks noChangeAspect="1"/>
          </p:cNvPicPr>
          <p:nvPr/>
        </p:nvPicPr>
        <p:blipFill>
          <a:blip r:embed="rId2" cstate="print"/>
          <a:stretch>
            <a:fillRect/>
          </a:stretch>
        </p:blipFill>
        <p:spPr>
          <a:xfrm>
            <a:off x="152400" y="6064352"/>
            <a:ext cx="2057400" cy="65205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2362200"/>
            <a:ext cx="1452563" cy="1943207"/>
          </a:xfrm>
          <a:prstGeom prst="rect">
            <a:avLst/>
          </a:prstGeom>
        </p:spPr>
      </p:pic>
    </p:spTree>
    <p:extLst>
      <p:ext uri="{BB962C8B-B14F-4D97-AF65-F5344CB8AC3E}">
        <p14:creationId xmlns:p14="http://schemas.microsoft.com/office/powerpoint/2010/main" val="2934629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Document-Key Elements</a:t>
            </a:r>
            <a:endParaRPr lang="en-US" dirty="0"/>
          </a:p>
        </p:txBody>
      </p:sp>
      <p:sp>
        <p:nvSpPr>
          <p:cNvPr id="3" name="Content Placeholder 2"/>
          <p:cNvSpPr>
            <a:spLocks noGrp="1"/>
          </p:cNvSpPr>
          <p:nvPr>
            <p:ph idx="1"/>
          </p:nvPr>
        </p:nvSpPr>
        <p:spPr>
          <a:xfrm>
            <a:off x="457200" y="1340695"/>
            <a:ext cx="7620000" cy="4800600"/>
          </a:xfrm>
        </p:spPr>
        <p:txBody>
          <a:bodyPr>
            <a:normAutofit/>
          </a:bodyPr>
          <a:lstStyle/>
          <a:p>
            <a:r>
              <a:rPr lang="en-US" dirty="0" smtClean="0"/>
              <a:t>Land Use (17/70)</a:t>
            </a:r>
          </a:p>
          <a:p>
            <a:pPr lvl="1"/>
            <a:r>
              <a:rPr lang="en-US" dirty="0" smtClean="0"/>
              <a:t>General Land Use</a:t>
            </a:r>
          </a:p>
          <a:p>
            <a:pPr lvl="1"/>
            <a:r>
              <a:rPr lang="en-US" dirty="0" smtClean="0"/>
              <a:t>Rural Lands</a:t>
            </a:r>
          </a:p>
          <a:p>
            <a:pPr lvl="1"/>
            <a:r>
              <a:rPr lang="en-US" dirty="0" smtClean="0"/>
              <a:t>Resource Lands</a:t>
            </a:r>
          </a:p>
          <a:p>
            <a:r>
              <a:rPr lang="en-US" dirty="0" smtClean="0"/>
              <a:t>Economic Development (9/46)</a:t>
            </a:r>
          </a:p>
          <a:p>
            <a:r>
              <a:rPr lang="en-US" dirty="0" smtClean="0"/>
              <a:t>Environment (4/14)</a:t>
            </a:r>
          </a:p>
          <a:p>
            <a:r>
              <a:rPr lang="en-US" dirty="0" smtClean="0"/>
              <a:t>Housing and Human Services (9/35)</a:t>
            </a:r>
          </a:p>
          <a:p>
            <a:r>
              <a:rPr lang="en-US" dirty="0" smtClean="0"/>
              <a:t>Transportation (10/38)</a:t>
            </a:r>
          </a:p>
          <a:p>
            <a:r>
              <a:rPr lang="en-US" dirty="0" smtClean="0"/>
              <a:t>Parks, Recreation and Open Space (4/25)</a:t>
            </a:r>
          </a:p>
          <a:p>
            <a:r>
              <a:rPr lang="en-US" dirty="0" smtClean="0"/>
              <a:t>Capital Facilities and Utilities (14/42)</a:t>
            </a:r>
          </a:p>
          <a:p>
            <a:pPr>
              <a:buNone/>
            </a:pPr>
            <a:endParaRPr lang="en-US" sz="1400" dirty="0" smtClean="0"/>
          </a:p>
          <a:p>
            <a:pPr>
              <a:buNone/>
            </a:pPr>
            <a:r>
              <a:rPr lang="en-US" sz="1400" dirty="0" smtClean="0"/>
              <a:t>( ) represents total goals/policies</a:t>
            </a:r>
            <a:endParaRPr lang="en-US" sz="1400" dirty="0"/>
          </a:p>
        </p:txBody>
      </p:sp>
      <p:pic>
        <p:nvPicPr>
          <p:cNvPr id="4" name="Picture 3"/>
          <p:cNvPicPr>
            <a:picLocks noChangeAspect="1"/>
          </p:cNvPicPr>
          <p:nvPr/>
        </p:nvPicPr>
        <p:blipFill>
          <a:blip r:embed="rId2" cstate="print"/>
          <a:stretch>
            <a:fillRect/>
          </a:stretch>
        </p:blipFill>
        <p:spPr>
          <a:xfrm>
            <a:off x="152400" y="6064352"/>
            <a:ext cx="2057400" cy="65205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2483694"/>
            <a:ext cx="1573955" cy="1573955"/>
          </a:xfrm>
          <a:prstGeom prst="rect">
            <a:avLst/>
          </a:prstGeom>
        </p:spPr>
      </p:pic>
    </p:spTree>
    <p:extLst>
      <p:ext uri="{BB962C8B-B14F-4D97-AF65-F5344CB8AC3E}">
        <p14:creationId xmlns:p14="http://schemas.microsoft.com/office/powerpoint/2010/main" val="19159612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Policy Document-Subarea Plans</a:t>
            </a:r>
            <a:endParaRPr lang="en-US" sz="4400" dirty="0"/>
          </a:p>
        </p:txBody>
      </p:sp>
      <p:sp>
        <p:nvSpPr>
          <p:cNvPr id="3" name="Content Placeholder 2"/>
          <p:cNvSpPr>
            <a:spLocks noGrp="1"/>
          </p:cNvSpPr>
          <p:nvPr>
            <p:ph idx="1"/>
          </p:nvPr>
        </p:nvSpPr>
        <p:spPr/>
        <p:txBody>
          <a:bodyPr>
            <a:normAutofit/>
          </a:bodyPr>
          <a:lstStyle/>
          <a:p>
            <a:r>
              <a:rPr lang="en-US" sz="2400" dirty="0"/>
              <a:t>Updated </a:t>
            </a:r>
          </a:p>
          <a:p>
            <a:pPr lvl="1"/>
            <a:r>
              <a:rPr lang="en-US" sz="2400" dirty="0" smtClean="0"/>
              <a:t>Suquamish (12/23)</a:t>
            </a:r>
            <a:endParaRPr lang="en-US" sz="2400" dirty="0"/>
          </a:p>
          <a:p>
            <a:pPr lvl="1"/>
            <a:r>
              <a:rPr lang="en-US" sz="2400" dirty="0" smtClean="0"/>
              <a:t>Kingston (15/52)</a:t>
            </a:r>
            <a:endParaRPr lang="en-US" sz="2400" dirty="0"/>
          </a:p>
          <a:p>
            <a:pPr lvl="1"/>
            <a:r>
              <a:rPr lang="en-US" sz="2400" dirty="0" smtClean="0"/>
              <a:t>Manchester (15/25)</a:t>
            </a:r>
            <a:endParaRPr lang="en-US" sz="2400" dirty="0"/>
          </a:p>
          <a:p>
            <a:pPr lvl="1"/>
            <a:r>
              <a:rPr lang="en-US" sz="2400" dirty="0" smtClean="0"/>
              <a:t>Silverdale (16/44)</a:t>
            </a:r>
            <a:endParaRPr lang="en-US" sz="2400" dirty="0"/>
          </a:p>
          <a:p>
            <a:pPr lvl="3"/>
            <a:r>
              <a:rPr lang="en-US" sz="2200" dirty="0" smtClean="0"/>
              <a:t>Added: Silverdale </a:t>
            </a:r>
            <a:r>
              <a:rPr lang="en-US" sz="2200" dirty="0"/>
              <a:t>Regional Growth </a:t>
            </a:r>
            <a:r>
              <a:rPr lang="en-US" sz="2200" dirty="0" smtClean="0"/>
              <a:t>Center (19/76)</a:t>
            </a:r>
            <a:endParaRPr lang="en-US" sz="2200" dirty="0"/>
          </a:p>
          <a:p>
            <a:pPr lvl="1"/>
            <a:r>
              <a:rPr lang="en-US" sz="2400" dirty="0" smtClean="0"/>
              <a:t>Illahee (11/17)</a:t>
            </a:r>
            <a:endParaRPr lang="en-US" sz="2400" dirty="0"/>
          </a:p>
          <a:p>
            <a:pPr lvl="1"/>
            <a:r>
              <a:rPr lang="en-US" sz="2400" dirty="0" smtClean="0"/>
              <a:t>Keyport (23/46)</a:t>
            </a:r>
          </a:p>
          <a:p>
            <a:pPr lvl="2">
              <a:buNone/>
            </a:pPr>
            <a:endParaRPr lang="en-US" sz="2200" dirty="0"/>
          </a:p>
          <a:p>
            <a:r>
              <a:rPr lang="en-US" sz="2400" dirty="0" smtClean="0"/>
              <a:t>Future shape of Community Plans – work-study </a:t>
            </a:r>
            <a:r>
              <a:rPr lang="en-US" sz="2400" dirty="0"/>
              <a:t>topic</a:t>
            </a:r>
          </a:p>
        </p:txBody>
      </p:sp>
      <p:pic>
        <p:nvPicPr>
          <p:cNvPr id="4" name="Picture 3"/>
          <p:cNvPicPr>
            <a:picLocks noChangeAspect="1"/>
          </p:cNvPicPr>
          <p:nvPr/>
        </p:nvPicPr>
        <p:blipFill>
          <a:blip r:embed="rId2" cstate="print"/>
          <a:stretch>
            <a:fillRect/>
          </a:stretch>
        </p:blipFill>
        <p:spPr>
          <a:xfrm>
            <a:off x="152400" y="6064352"/>
            <a:ext cx="2057400" cy="652059"/>
          </a:xfrm>
          <a:prstGeom prst="rect">
            <a:avLst/>
          </a:prstGeom>
        </p:spPr>
      </p:pic>
    </p:spTree>
    <p:extLst>
      <p:ext uri="{BB962C8B-B14F-4D97-AF65-F5344CB8AC3E}">
        <p14:creationId xmlns:p14="http://schemas.microsoft.com/office/powerpoint/2010/main" val="25397575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Document - Appendices</a:t>
            </a:r>
            <a:endParaRPr lang="en-US" dirty="0"/>
          </a:p>
        </p:txBody>
      </p:sp>
      <p:sp>
        <p:nvSpPr>
          <p:cNvPr id="3" name="Content Placeholder 2"/>
          <p:cNvSpPr>
            <a:spLocks noGrp="1"/>
          </p:cNvSpPr>
          <p:nvPr>
            <p:ph idx="1"/>
          </p:nvPr>
        </p:nvSpPr>
        <p:spPr/>
        <p:txBody>
          <a:bodyPr/>
          <a:lstStyle/>
          <a:p>
            <a:r>
              <a:rPr lang="en-US" dirty="0" smtClean="0"/>
              <a:t>Appendix A – GMA Amendments Matrix</a:t>
            </a:r>
          </a:p>
          <a:p>
            <a:r>
              <a:rPr lang="en-US" dirty="0" smtClean="0"/>
              <a:t>Appendix B – Public Participation Plan, Let’s Hear Kitsap</a:t>
            </a:r>
          </a:p>
          <a:p>
            <a:r>
              <a:rPr lang="en-US" dirty="0" smtClean="0"/>
              <a:t>Comprehensive Plan and Zoning Map Definitions</a:t>
            </a:r>
            <a:endParaRPr lang="en-US" dirty="0"/>
          </a:p>
        </p:txBody>
      </p:sp>
      <p:pic>
        <p:nvPicPr>
          <p:cNvPr id="4" name="Picture 3"/>
          <p:cNvPicPr>
            <a:picLocks noChangeAspect="1"/>
          </p:cNvPicPr>
          <p:nvPr/>
        </p:nvPicPr>
        <p:blipFill>
          <a:blip r:embed="rId2" cstate="print"/>
          <a:stretch>
            <a:fillRect/>
          </a:stretch>
        </p:blipFill>
        <p:spPr>
          <a:xfrm>
            <a:off x="152400" y="6064352"/>
            <a:ext cx="2057400" cy="652059"/>
          </a:xfrm>
          <a:prstGeom prst="rect">
            <a:avLst/>
          </a:prstGeom>
        </p:spPr>
      </p:pic>
    </p:spTree>
    <p:extLst>
      <p:ext uri="{BB962C8B-B14F-4D97-AF65-F5344CB8AC3E}">
        <p14:creationId xmlns:p14="http://schemas.microsoft.com/office/powerpoint/2010/main" val="8628976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Supplemental Environmental Impact Statement (SEIS)</a:t>
            </a:r>
            <a:endParaRPr lang="en-US" sz="4000" dirty="0"/>
          </a:p>
        </p:txBody>
      </p:sp>
      <p:sp>
        <p:nvSpPr>
          <p:cNvPr id="3" name="Content Placeholder 2"/>
          <p:cNvSpPr>
            <a:spLocks noGrp="1"/>
          </p:cNvSpPr>
          <p:nvPr>
            <p:ph idx="1"/>
          </p:nvPr>
        </p:nvSpPr>
        <p:spPr>
          <a:xfrm>
            <a:off x="461682" y="1562887"/>
            <a:ext cx="7620000" cy="4800600"/>
          </a:xfrm>
        </p:spPr>
        <p:txBody>
          <a:bodyPr>
            <a:normAutofit lnSpcReduction="10000"/>
          </a:bodyPr>
          <a:lstStyle/>
          <a:p>
            <a:r>
              <a:rPr lang="en-US" dirty="0" smtClean="0"/>
              <a:t>Prepared in accordance with the State Environmental Policy Act (SEPA) </a:t>
            </a:r>
          </a:p>
          <a:p>
            <a:r>
              <a:rPr lang="en-US" dirty="0" smtClean="0"/>
              <a:t>Analyzes three Land Use Alternatives (2016-2036) and their impacts</a:t>
            </a:r>
          </a:p>
          <a:p>
            <a:r>
              <a:rPr lang="en-US" dirty="0" smtClean="0"/>
              <a:t>Adopts the following prior Environmental Impact Statements by reference: </a:t>
            </a:r>
          </a:p>
          <a:p>
            <a:pPr lvl="1"/>
            <a:r>
              <a:rPr lang="en-US" dirty="0" smtClean="0"/>
              <a:t>Kitsap County 10-Year Comprehensive Plan Update-Integrated Plan and Environmental Impact Statement, Volume II: Final EIS, December 2006</a:t>
            </a:r>
          </a:p>
          <a:p>
            <a:pPr lvl="1"/>
            <a:r>
              <a:rPr lang="en-US" dirty="0" smtClean="0"/>
              <a:t>Kitsap County Urban Growth Area Sizing and Composition Remand, Final SEIS, August 10, 2012</a:t>
            </a:r>
          </a:p>
          <a:p>
            <a:pPr lvl="1"/>
            <a:r>
              <a:rPr lang="en-US" dirty="0" smtClean="0"/>
              <a:t>City of Bremerton and Kitsap County, Gorst Creek Watershed Characterization and Framework Plan, Gorst Subarea Plan, and Gorst Planned Action, October 8, 2013</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6938682" y="274638"/>
            <a:ext cx="1143000" cy="1143000"/>
          </a:xfrm>
          <a:prstGeom prst="rect">
            <a:avLst/>
          </a:prstGeom>
        </p:spPr>
      </p:pic>
      <p:pic>
        <p:nvPicPr>
          <p:cNvPr id="5" name="Picture 4"/>
          <p:cNvPicPr>
            <a:picLocks noChangeAspect="1"/>
          </p:cNvPicPr>
          <p:nvPr/>
        </p:nvPicPr>
        <p:blipFill>
          <a:blip r:embed="rId3"/>
          <a:stretch>
            <a:fillRect/>
          </a:stretch>
        </p:blipFill>
        <p:spPr>
          <a:xfrm>
            <a:off x="152400" y="6064352"/>
            <a:ext cx="2057400" cy="652059"/>
          </a:xfrm>
          <a:prstGeom prst="rect">
            <a:avLst/>
          </a:prstGeom>
        </p:spPr>
      </p:pic>
    </p:spTree>
    <p:extLst>
      <p:ext uri="{BB962C8B-B14F-4D97-AF65-F5344CB8AC3E}">
        <p14:creationId xmlns:p14="http://schemas.microsoft.com/office/powerpoint/2010/main" val="1213882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6">
      <a:dk1>
        <a:srgbClr val="2F2B20"/>
      </a:dk1>
      <a:lt1>
        <a:srgbClr val="FFFFFF"/>
      </a:lt1>
      <a:dk2>
        <a:srgbClr val="2A6A8D"/>
      </a:dk2>
      <a:lt2>
        <a:srgbClr val="89A346"/>
      </a:lt2>
      <a:accent1>
        <a:srgbClr val="F27C3E"/>
      </a:accent1>
      <a:accent2>
        <a:srgbClr val="89A346"/>
      </a:accent2>
      <a:accent3>
        <a:srgbClr val="D2CB6C"/>
      </a:accent3>
      <a:accent4>
        <a:srgbClr val="95A39D"/>
      </a:accent4>
      <a:accent5>
        <a:srgbClr val="89A346"/>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7955715F32014CB1CB221F60C3B0B9" ma:contentTypeVersion="1" ma:contentTypeDescription="Create a new document." ma:contentTypeScope="" ma:versionID="f25d4eadedc238de7c7edbc7d2ffc977">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348FEAA-6F33-4FF9-8E84-0D8250C49578}"/>
</file>

<file path=customXml/itemProps2.xml><?xml version="1.0" encoding="utf-8"?>
<ds:datastoreItem xmlns:ds="http://schemas.openxmlformats.org/officeDocument/2006/customXml" ds:itemID="{D0CAA95F-5B03-4B57-92B3-A948F7453A16}"/>
</file>

<file path=customXml/itemProps3.xml><?xml version="1.0" encoding="utf-8"?>
<ds:datastoreItem xmlns:ds="http://schemas.openxmlformats.org/officeDocument/2006/customXml" ds:itemID="{E476B787-E0FD-4423-85A0-561D7F99059B}"/>
</file>

<file path=docProps/app.xml><?xml version="1.0" encoding="utf-8"?>
<Properties xmlns="http://schemas.openxmlformats.org/officeDocument/2006/extended-properties" xmlns:vt="http://schemas.openxmlformats.org/officeDocument/2006/docPropsVTypes">
  <Template>Adjacency</Template>
  <TotalTime>1258</TotalTime>
  <Words>1825</Words>
  <Application>Microsoft Office PowerPoint</Application>
  <PresentationFormat>On-screen Show (4:3)</PresentationFormat>
  <Paragraphs>310</Paragraphs>
  <Slides>41</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9" baseType="lpstr">
      <vt:lpstr>Arial</vt:lpstr>
      <vt:lpstr>Arial Narrow</vt:lpstr>
      <vt:lpstr>Calibri</vt:lpstr>
      <vt:lpstr>Cambria</vt:lpstr>
      <vt:lpstr>Palatino Linotype</vt:lpstr>
      <vt:lpstr>Times New Roman</vt:lpstr>
      <vt:lpstr>Adjacency</vt:lpstr>
      <vt:lpstr>Acrobat Document</vt:lpstr>
      <vt:lpstr>Kitsap County Comprehensive Plan Periodic Review and Update</vt:lpstr>
      <vt:lpstr>Agenda</vt:lpstr>
      <vt:lpstr>Comprehensive Plan Schedule Overview </vt:lpstr>
      <vt:lpstr>Policy Document</vt:lpstr>
      <vt:lpstr>Policy Document-GPS </vt:lpstr>
      <vt:lpstr>Policy Document-Key Elements</vt:lpstr>
      <vt:lpstr>Policy Document-Subarea Plans</vt:lpstr>
      <vt:lpstr>Policy Document - Appendices</vt:lpstr>
      <vt:lpstr>Supplemental Environmental Impact Statement (SEIS)</vt:lpstr>
      <vt:lpstr>SEIS: Major Issues, Significant Areas of Controversy and Uncertainty, and Issues to be Resolved</vt:lpstr>
      <vt:lpstr>Contents of the SEIS</vt:lpstr>
      <vt:lpstr>SEIS: Land Use Alternatives</vt:lpstr>
      <vt:lpstr>SEIS: Population and Employment Targets</vt:lpstr>
      <vt:lpstr>SEIS: Level of Analysis</vt:lpstr>
      <vt:lpstr>SEIS: Land Use Plan and Zoning Consistency Changes</vt:lpstr>
      <vt:lpstr>SEIS: Reclassification Requests</vt:lpstr>
      <vt:lpstr>SEIS: Affected Environment, Potential Impacts and Mitigation Measures</vt:lpstr>
      <vt:lpstr>SEIS: Land Use Alternatives Overview</vt:lpstr>
      <vt:lpstr>SEIS: Kingston UGA Land Use Alternatives</vt:lpstr>
      <vt:lpstr>SEIS: Poulsbo UGA Land Use Alternative</vt:lpstr>
      <vt:lpstr>SEIS: Silverdale UGA Land Use Alternatives</vt:lpstr>
      <vt:lpstr>SEIS: Central UGA Land Use Alternatives</vt:lpstr>
      <vt:lpstr>SEIS: Bremerton East UGA Land Use Alternatives </vt:lpstr>
      <vt:lpstr>SEIS: Bremerton West UGA Land Use Alternatives </vt:lpstr>
      <vt:lpstr>SEIS: Bremerton Gorst UGA Land Use Alternatives </vt:lpstr>
      <vt:lpstr>SEIS: Port Orchard UGA Land Use Alternatives </vt:lpstr>
      <vt:lpstr>SEIS: Urban Reserve Alternatives </vt:lpstr>
      <vt:lpstr>Capital Facilities Plan (CFP)  </vt:lpstr>
      <vt:lpstr>Contents of the CFP</vt:lpstr>
      <vt:lpstr>CFP Components </vt:lpstr>
      <vt:lpstr>CFP Growth Assumptions</vt:lpstr>
      <vt:lpstr>CFP: Sheriff Facility – Inventory </vt:lpstr>
      <vt:lpstr>CFP: Level of Service</vt:lpstr>
      <vt:lpstr>CFP: Revenue</vt:lpstr>
      <vt:lpstr>CFP: Capital Facilities Needs </vt:lpstr>
      <vt:lpstr>CFP: County LOS Policy Choices</vt:lpstr>
      <vt:lpstr>CFP: Other Providers</vt:lpstr>
      <vt:lpstr>CFP: Other Provider LOS Highlight</vt:lpstr>
      <vt:lpstr>CFP: Sewer Facilities</vt:lpstr>
      <vt:lpstr>Next Steps and Schedule</vt:lpstr>
      <vt:lpstr>QUESTIONS OR COMMENTS?</vt:lpstr>
    </vt:vector>
  </TitlesOfParts>
  <Company>Kitsap County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Kitsap County Comprehensive Plan Update 24NOV2015</dc:title>
  <dc:creator>Katrina Knutson</dc:creator>
  <cp:lastModifiedBy>Elizabeth Court</cp:lastModifiedBy>
  <cp:revision>115</cp:revision>
  <dcterms:created xsi:type="dcterms:W3CDTF">2014-04-25T19:27:58Z</dcterms:created>
  <dcterms:modified xsi:type="dcterms:W3CDTF">2015-11-25T18:51:14Z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0x010100DD7955715F32014CB1CB221F60C3B0B9</vt:lpwstr>
  </property>
</Properties>
</file>